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Lst>
  <p:sldSz cx="18288000" cy="10287000"/>
  <p:notesSz cx="6858000" cy="9144000"/>
  <p:embeddedFontLst>
    <p:embeddedFont>
      <p:font typeface="Agrandir" panose="020B0604020202020204" charset="0"/>
      <p:regular r:id="rId7"/>
    </p:embeddedFont>
    <p:embeddedFont>
      <p:font typeface="Agrandir Bold" panose="020B0604020202020204" charset="0"/>
      <p:regular r:id="rId8"/>
    </p:embeddedFont>
    <p:embeddedFont>
      <p:font typeface="Chewy" panose="020B0604020202020204" charset="0"/>
      <p:regular r:id="rId9"/>
    </p:embeddedFont>
    <p:embeddedFont>
      <p:font typeface="TC Milo"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sv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4.png"/><Relationship Id="rId7" Type="http://schemas.openxmlformats.org/officeDocument/2006/relationships/image" Target="../media/image18.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svg"/></Relationships>
</file>

<file path=ppt/slides/_rels/slide4.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0.png"/><Relationship Id="rId7" Type="http://schemas.openxmlformats.org/officeDocument/2006/relationships/image" Target="../media/image23.pn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13.png"/><Relationship Id="rId4" Type="http://schemas.openxmlformats.org/officeDocument/2006/relationships/image" Target="../media/image21.png"/><Relationship Id="rId9" Type="http://schemas.openxmlformats.org/officeDocument/2006/relationships/image" Target="../media/image25.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t="-36730" r="-68001" b="-5020"/>
            </a:stretch>
          </a:blipFill>
        </p:spPr>
      </p:sp>
      <p:sp>
        <p:nvSpPr>
          <p:cNvPr id="3" name="Freeform 3"/>
          <p:cNvSpPr/>
          <p:nvPr/>
        </p:nvSpPr>
        <p:spPr>
          <a:xfrm rot="-450449">
            <a:off x="4100564" y="7984250"/>
            <a:ext cx="16230600" cy="2844199"/>
          </a:xfrm>
          <a:custGeom>
            <a:avLst/>
            <a:gdLst/>
            <a:ahLst/>
            <a:cxnLst/>
            <a:rect l="l" t="t" r="r" b="b"/>
            <a:pathLst>
              <a:path w="16230600" h="2844199">
                <a:moveTo>
                  <a:pt x="0" y="0"/>
                </a:moveTo>
                <a:lnTo>
                  <a:pt x="16230600" y="0"/>
                </a:lnTo>
                <a:lnTo>
                  <a:pt x="16230600" y="2844199"/>
                </a:lnTo>
                <a:lnTo>
                  <a:pt x="0" y="2844199"/>
                </a:lnTo>
                <a:lnTo>
                  <a:pt x="0" y="0"/>
                </a:lnTo>
                <a:close/>
              </a:path>
            </a:pathLst>
          </a:custGeom>
          <a:blipFill>
            <a:blip r:embed="rId3"/>
            <a:stretch>
              <a:fillRect/>
            </a:stretch>
          </a:blipFill>
        </p:spPr>
      </p:sp>
      <p:sp>
        <p:nvSpPr>
          <p:cNvPr id="4" name="Freeform 4"/>
          <p:cNvSpPr/>
          <p:nvPr/>
        </p:nvSpPr>
        <p:spPr>
          <a:xfrm rot="-5841407">
            <a:off x="7527446" y="7122234"/>
            <a:ext cx="6460236" cy="8229600"/>
          </a:xfrm>
          <a:custGeom>
            <a:avLst/>
            <a:gdLst/>
            <a:ahLst/>
            <a:cxnLst/>
            <a:rect l="l" t="t" r="r" b="b"/>
            <a:pathLst>
              <a:path w="6460236" h="8229600">
                <a:moveTo>
                  <a:pt x="0" y="0"/>
                </a:moveTo>
                <a:lnTo>
                  <a:pt x="6460236" y="0"/>
                </a:lnTo>
                <a:lnTo>
                  <a:pt x="6460236" y="8229600"/>
                </a:lnTo>
                <a:lnTo>
                  <a:pt x="0" y="8229600"/>
                </a:lnTo>
                <a:lnTo>
                  <a:pt x="0" y="0"/>
                </a:lnTo>
                <a:close/>
              </a:path>
            </a:pathLst>
          </a:custGeom>
          <a:blipFill>
            <a:blip r:embed="rId4"/>
            <a:stretch>
              <a:fillRect/>
            </a:stretch>
          </a:blipFill>
        </p:spPr>
      </p:sp>
      <p:sp>
        <p:nvSpPr>
          <p:cNvPr id="5" name="Freeform 5"/>
          <p:cNvSpPr/>
          <p:nvPr/>
        </p:nvSpPr>
        <p:spPr>
          <a:xfrm rot="-751875">
            <a:off x="10043618" y="9112122"/>
            <a:ext cx="12352120" cy="8229600"/>
          </a:xfrm>
          <a:custGeom>
            <a:avLst/>
            <a:gdLst/>
            <a:ahLst/>
            <a:cxnLst/>
            <a:rect l="l" t="t" r="r" b="b"/>
            <a:pathLst>
              <a:path w="12352120" h="8229600">
                <a:moveTo>
                  <a:pt x="0" y="0"/>
                </a:moveTo>
                <a:lnTo>
                  <a:pt x="12352120" y="0"/>
                </a:lnTo>
                <a:lnTo>
                  <a:pt x="12352120" y="8229600"/>
                </a:lnTo>
                <a:lnTo>
                  <a:pt x="0" y="8229600"/>
                </a:lnTo>
                <a:lnTo>
                  <a:pt x="0" y="0"/>
                </a:lnTo>
                <a:close/>
              </a:path>
            </a:pathLst>
          </a:custGeom>
          <a:blipFill>
            <a:blip r:embed="rId5"/>
            <a:stretch>
              <a:fillRect/>
            </a:stretch>
          </a:blipFill>
        </p:spPr>
      </p:sp>
      <p:sp>
        <p:nvSpPr>
          <p:cNvPr id="6" name="Freeform 6"/>
          <p:cNvSpPr/>
          <p:nvPr/>
        </p:nvSpPr>
        <p:spPr>
          <a:xfrm rot="4376478">
            <a:off x="1156889" y="8300709"/>
            <a:ext cx="6110478" cy="8229600"/>
          </a:xfrm>
          <a:custGeom>
            <a:avLst/>
            <a:gdLst/>
            <a:ahLst/>
            <a:cxnLst/>
            <a:rect l="l" t="t" r="r" b="b"/>
            <a:pathLst>
              <a:path w="6110478" h="8229600">
                <a:moveTo>
                  <a:pt x="0" y="0"/>
                </a:moveTo>
                <a:lnTo>
                  <a:pt x="6110478" y="0"/>
                </a:lnTo>
                <a:lnTo>
                  <a:pt x="6110478" y="8229600"/>
                </a:lnTo>
                <a:lnTo>
                  <a:pt x="0" y="8229600"/>
                </a:lnTo>
                <a:lnTo>
                  <a:pt x="0" y="0"/>
                </a:lnTo>
                <a:close/>
              </a:path>
            </a:pathLst>
          </a:custGeom>
          <a:blipFill>
            <a:blip r:embed="rId6"/>
            <a:stretch>
              <a:fillRect/>
            </a:stretch>
          </a:blipFill>
        </p:spPr>
      </p:sp>
      <p:grpSp>
        <p:nvGrpSpPr>
          <p:cNvPr id="7" name="Group 7"/>
          <p:cNvGrpSpPr/>
          <p:nvPr/>
        </p:nvGrpSpPr>
        <p:grpSpPr>
          <a:xfrm>
            <a:off x="6284536" y="6217638"/>
            <a:ext cx="5718928" cy="1200675"/>
            <a:chOff x="0" y="0"/>
            <a:chExt cx="7625237" cy="1600900"/>
          </a:xfrm>
        </p:grpSpPr>
        <p:sp>
          <p:nvSpPr>
            <p:cNvPr id="8" name="Freeform 8"/>
            <p:cNvSpPr/>
            <p:nvPr/>
          </p:nvSpPr>
          <p:spPr>
            <a:xfrm rot="5291627">
              <a:off x="1613151" y="-1518633"/>
              <a:ext cx="1455433" cy="4638166"/>
            </a:xfrm>
            <a:custGeom>
              <a:avLst/>
              <a:gdLst/>
              <a:ahLst/>
              <a:cxnLst/>
              <a:rect l="l" t="t" r="r" b="b"/>
              <a:pathLst>
                <a:path w="1455433" h="4638166">
                  <a:moveTo>
                    <a:pt x="0" y="0"/>
                  </a:moveTo>
                  <a:lnTo>
                    <a:pt x="1455433" y="0"/>
                  </a:lnTo>
                  <a:lnTo>
                    <a:pt x="1455433" y="4638166"/>
                  </a:lnTo>
                  <a:lnTo>
                    <a:pt x="0" y="4638166"/>
                  </a:lnTo>
                  <a:lnTo>
                    <a:pt x="0" y="0"/>
                  </a:lnTo>
                  <a:close/>
                </a:path>
              </a:pathLst>
            </a:custGeom>
            <a:blipFill>
              <a:blip r:embed="rId7"/>
              <a:stretch>
                <a:fillRect l="-4036" r="-4036"/>
              </a:stretch>
            </a:blipFill>
          </p:spPr>
        </p:sp>
        <p:sp>
          <p:nvSpPr>
            <p:cNvPr id="9" name="Freeform 9"/>
            <p:cNvSpPr/>
            <p:nvPr/>
          </p:nvSpPr>
          <p:spPr>
            <a:xfrm rot="-5466966">
              <a:off x="5140880" y="-1098572"/>
              <a:ext cx="1338110" cy="3605224"/>
            </a:xfrm>
            <a:custGeom>
              <a:avLst/>
              <a:gdLst/>
              <a:ahLst/>
              <a:cxnLst/>
              <a:rect l="l" t="t" r="r" b="b"/>
              <a:pathLst>
                <a:path w="1338110" h="3605224">
                  <a:moveTo>
                    <a:pt x="0" y="0"/>
                  </a:moveTo>
                  <a:lnTo>
                    <a:pt x="1338109" y="0"/>
                  </a:lnTo>
                  <a:lnTo>
                    <a:pt x="1338109" y="3605224"/>
                  </a:lnTo>
                  <a:lnTo>
                    <a:pt x="0" y="3605224"/>
                  </a:lnTo>
                  <a:lnTo>
                    <a:pt x="0" y="0"/>
                  </a:lnTo>
                  <a:close/>
                </a:path>
              </a:pathLst>
            </a:custGeom>
            <a:blipFill>
              <a:blip r:embed="rId8"/>
              <a:stretch>
                <a:fillRect l="-11799" r="-11799"/>
              </a:stretch>
            </a:blipFill>
          </p:spPr>
        </p:sp>
      </p:grpSp>
      <p:sp>
        <p:nvSpPr>
          <p:cNvPr id="10" name="Freeform 10"/>
          <p:cNvSpPr/>
          <p:nvPr/>
        </p:nvSpPr>
        <p:spPr>
          <a:xfrm rot="-5400000">
            <a:off x="-1526086" y="2209505"/>
            <a:ext cx="1034126" cy="5286265"/>
          </a:xfrm>
          <a:custGeom>
            <a:avLst/>
            <a:gdLst/>
            <a:ahLst/>
            <a:cxnLst/>
            <a:rect l="l" t="t" r="r" b="b"/>
            <a:pathLst>
              <a:path w="1034126" h="5286265">
                <a:moveTo>
                  <a:pt x="0" y="0"/>
                </a:moveTo>
                <a:lnTo>
                  <a:pt x="1034126" y="0"/>
                </a:lnTo>
                <a:lnTo>
                  <a:pt x="1034126" y="5286265"/>
                </a:lnTo>
                <a:lnTo>
                  <a:pt x="0" y="5286265"/>
                </a:lnTo>
                <a:lnTo>
                  <a:pt x="0" y="0"/>
                </a:lnTo>
                <a:close/>
              </a:path>
            </a:pathLst>
          </a:custGeom>
          <a:blipFill>
            <a:blip r:embed="rId9"/>
            <a:stretch>
              <a:fillRect/>
            </a:stretch>
          </a:blipFill>
        </p:spPr>
      </p:sp>
      <p:sp>
        <p:nvSpPr>
          <p:cNvPr id="11" name="Freeform 11"/>
          <p:cNvSpPr/>
          <p:nvPr/>
        </p:nvSpPr>
        <p:spPr>
          <a:xfrm rot="5832559">
            <a:off x="18724672" y="2474201"/>
            <a:ext cx="930563" cy="4756873"/>
          </a:xfrm>
          <a:custGeom>
            <a:avLst/>
            <a:gdLst/>
            <a:ahLst/>
            <a:cxnLst/>
            <a:rect l="l" t="t" r="r" b="b"/>
            <a:pathLst>
              <a:path w="930563" h="4756873">
                <a:moveTo>
                  <a:pt x="0" y="0"/>
                </a:moveTo>
                <a:lnTo>
                  <a:pt x="930563" y="0"/>
                </a:lnTo>
                <a:lnTo>
                  <a:pt x="930563" y="4756873"/>
                </a:lnTo>
                <a:lnTo>
                  <a:pt x="0" y="4756873"/>
                </a:lnTo>
                <a:lnTo>
                  <a:pt x="0" y="0"/>
                </a:lnTo>
                <a:close/>
              </a:path>
            </a:pathLst>
          </a:custGeom>
          <a:blipFill>
            <a:blip r:embed="rId9"/>
            <a:stretch>
              <a:fillRect/>
            </a:stretch>
          </a:blipFill>
        </p:spPr>
      </p:sp>
      <p:sp>
        <p:nvSpPr>
          <p:cNvPr id="12" name="Freeform 12"/>
          <p:cNvSpPr/>
          <p:nvPr/>
        </p:nvSpPr>
        <p:spPr>
          <a:xfrm rot="-4430828">
            <a:off x="-2800176" y="-4554003"/>
            <a:ext cx="6737985" cy="8229600"/>
          </a:xfrm>
          <a:custGeom>
            <a:avLst/>
            <a:gdLst/>
            <a:ahLst/>
            <a:cxnLst/>
            <a:rect l="l" t="t" r="r" b="b"/>
            <a:pathLst>
              <a:path w="6737985" h="8229600">
                <a:moveTo>
                  <a:pt x="0" y="0"/>
                </a:moveTo>
                <a:lnTo>
                  <a:pt x="6737985" y="0"/>
                </a:lnTo>
                <a:lnTo>
                  <a:pt x="6737985" y="8229600"/>
                </a:lnTo>
                <a:lnTo>
                  <a:pt x="0" y="8229600"/>
                </a:lnTo>
                <a:lnTo>
                  <a:pt x="0" y="0"/>
                </a:lnTo>
                <a:close/>
              </a:path>
            </a:pathLst>
          </a:custGeom>
          <a:blipFill>
            <a:blip r:embed="rId10"/>
            <a:stretch>
              <a:fillRect/>
            </a:stretch>
          </a:blipFill>
        </p:spPr>
      </p:sp>
      <p:sp>
        <p:nvSpPr>
          <p:cNvPr id="13" name="Freeform 13"/>
          <p:cNvSpPr/>
          <p:nvPr/>
        </p:nvSpPr>
        <p:spPr>
          <a:xfrm rot="3902167" flipH="1">
            <a:off x="13786715" y="-4813126"/>
            <a:ext cx="6737985" cy="8229600"/>
          </a:xfrm>
          <a:custGeom>
            <a:avLst/>
            <a:gdLst/>
            <a:ahLst/>
            <a:cxnLst/>
            <a:rect l="l" t="t" r="r" b="b"/>
            <a:pathLst>
              <a:path w="6737985" h="8229600">
                <a:moveTo>
                  <a:pt x="6737985" y="0"/>
                </a:moveTo>
                <a:lnTo>
                  <a:pt x="0" y="0"/>
                </a:lnTo>
                <a:lnTo>
                  <a:pt x="0" y="8229600"/>
                </a:lnTo>
                <a:lnTo>
                  <a:pt x="6737985" y="8229600"/>
                </a:lnTo>
                <a:lnTo>
                  <a:pt x="6737985" y="0"/>
                </a:lnTo>
                <a:close/>
              </a:path>
            </a:pathLst>
          </a:custGeom>
          <a:blipFill>
            <a:blip r:embed="rId10"/>
            <a:stretch>
              <a:fillRect/>
            </a:stretch>
          </a:blipFill>
        </p:spPr>
      </p:sp>
      <p:sp>
        <p:nvSpPr>
          <p:cNvPr id="14" name="TextBox 14"/>
          <p:cNvSpPr txBox="1"/>
          <p:nvPr/>
        </p:nvSpPr>
        <p:spPr>
          <a:xfrm>
            <a:off x="1266881" y="1452296"/>
            <a:ext cx="15754238" cy="3286548"/>
          </a:xfrm>
          <a:prstGeom prst="rect">
            <a:avLst/>
          </a:prstGeom>
        </p:spPr>
        <p:txBody>
          <a:bodyPr lIns="0" tIns="0" rIns="0" bIns="0" rtlCol="0" anchor="t">
            <a:spAutoFit/>
          </a:bodyPr>
          <a:lstStyle/>
          <a:p>
            <a:pPr algn="ctr">
              <a:lnSpc>
                <a:spcPts val="8251"/>
              </a:lnSpc>
            </a:pPr>
            <a:r>
              <a:rPr lang="en-US" sz="9941">
                <a:solidFill>
                  <a:srgbClr val="AA8E6B"/>
                </a:solidFill>
                <a:latin typeface="TC Milo"/>
                <a:ea typeface="TC Milo"/>
                <a:cs typeface="TC Milo"/>
                <a:sym typeface="TC Milo"/>
              </a:rPr>
              <a:t>PENGEMBANGAN ALGORITMA AI UNTUK KLASIFIKASI EMOSI BERDASARKAN DIARY PENGGUNA</a:t>
            </a:r>
          </a:p>
        </p:txBody>
      </p:sp>
      <p:sp>
        <p:nvSpPr>
          <p:cNvPr id="15" name="TextBox 15"/>
          <p:cNvSpPr txBox="1"/>
          <p:nvPr/>
        </p:nvSpPr>
        <p:spPr>
          <a:xfrm>
            <a:off x="3067606" y="4615019"/>
            <a:ext cx="12540981" cy="1470403"/>
          </a:xfrm>
          <a:prstGeom prst="rect">
            <a:avLst/>
          </a:prstGeom>
        </p:spPr>
        <p:txBody>
          <a:bodyPr lIns="0" tIns="0" rIns="0" bIns="0" rtlCol="0" anchor="t">
            <a:spAutoFit/>
          </a:bodyPr>
          <a:lstStyle/>
          <a:p>
            <a:pPr algn="ctr">
              <a:lnSpc>
                <a:spcPts val="5944"/>
              </a:lnSpc>
            </a:pPr>
            <a:r>
              <a:rPr lang="en-US" sz="4246" b="1" dirty="0" err="1">
                <a:solidFill>
                  <a:srgbClr val="AA8E6B"/>
                </a:solidFill>
                <a:latin typeface="Agrandir Bold"/>
                <a:ea typeface="Agrandir Bold"/>
                <a:cs typeface="Agrandir Bold"/>
                <a:sym typeface="Agrandir Bold"/>
              </a:rPr>
              <a:t>Aditiya</a:t>
            </a:r>
            <a:r>
              <a:rPr lang="en-US" sz="4246" b="1" dirty="0">
                <a:solidFill>
                  <a:srgbClr val="AA8E6B"/>
                </a:solidFill>
                <a:latin typeface="Agrandir Bold"/>
                <a:ea typeface="Agrandir Bold"/>
                <a:cs typeface="Agrandir Bold"/>
                <a:sym typeface="Agrandir Bold"/>
              </a:rPr>
              <a:t> Ari </a:t>
            </a:r>
            <a:r>
              <a:rPr lang="en-US" sz="4246" b="1" dirty="0" err="1">
                <a:solidFill>
                  <a:srgbClr val="AA8E6B"/>
                </a:solidFill>
                <a:latin typeface="Agrandir Bold"/>
                <a:ea typeface="Agrandir Bold"/>
                <a:cs typeface="Agrandir Bold"/>
                <a:sym typeface="Agrandir Bold"/>
              </a:rPr>
              <a:t>Wicaksono</a:t>
            </a:r>
            <a:r>
              <a:rPr lang="en-US" sz="4246" b="1" dirty="0">
                <a:solidFill>
                  <a:srgbClr val="AA8E6B"/>
                </a:solidFill>
                <a:latin typeface="Agrandir Bold"/>
                <a:ea typeface="Agrandir Bold"/>
                <a:cs typeface="Agrandir Bold"/>
                <a:sym typeface="Agrandir Bold"/>
              </a:rPr>
              <a:t> (L200220282)</a:t>
            </a:r>
          </a:p>
          <a:p>
            <a:pPr algn="ctr">
              <a:lnSpc>
                <a:spcPts val="5944"/>
              </a:lnSpc>
            </a:pPr>
            <a:r>
              <a:rPr lang="en-US" sz="4246" b="1" dirty="0">
                <a:solidFill>
                  <a:srgbClr val="AA8E6B"/>
                </a:solidFill>
                <a:latin typeface="Agrandir Bold"/>
                <a:ea typeface="Agrandir Bold"/>
                <a:cs typeface="Agrandir Bold"/>
                <a:sym typeface="Agrandir Bold"/>
              </a:rPr>
              <a:t>Fadhil </a:t>
            </a:r>
            <a:r>
              <a:rPr lang="en-US" sz="4246" b="1" dirty="0" err="1">
                <a:solidFill>
                  <a:srgbClr val="AA8E6B"/>
                </a:solidFill>
                <a:latin typeface="Agrandir Bold"/>
                <a:ea typeface="Agrandir Bold"/>
                <a:cs typeface="Agrandir Bold"/>
                <a:sym typeface="Agrandir Bold"/>
              </a:rPr>
              <a:t>Erdya</a:t>
            </a:r>
            <a:r>
              <a:rPr lang="en-US" sz="4246" b="1" dirty="0">
                <a:solidFill>
                  <a:srgbClr val="AA8E6B"/>
                </a:solidFill>
                <a:latin typeface="Agrandir Bold"/>
                <a:ea typeface="Agrandir Bold"/>
                <a:cs typeface="Agrandir Bold"/>
                <a:sym typeface="Agrandir Bold"/>
              </a:rPr>
              <a:t> </a:t>
            </a:r>
            <a:r>
              <a:rPr lang="en-US" sz="4246" b="1">
                <a:solidFill>
                  <a:srgbClr val="AA8E6B"/>
                </a:solidFill>
                <a:latin typeface="Agrandir Bold"/>
                <a:ea typeface="Agrandir Bold"/>
                <a:cs typeface="Agrandir Bold"/>
                <a:sym typeface="Agrandir Bold"/>
              </a:rPr>
              <a:t>Qahsmal</a:t>
            </a:r>
            <a:r>
              <a:rPr lang="en-US" sz="4246" b="1" dirty="0">
                <a:solidFill>
                  <a:srgbClr val="AA8E6B"/>
                </a:solidFill>
                <a:latin typeface="Agrandir Bold"/>
                <a:ea typeface="Agrandir Bold"/>
                <a:cs typeface="Agrandir Bold"/>
                <a:sym typeface="Agrandir Bold"/>
              </a:rPr>
              <a:t> (L200220234)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t="-25250" b="-25250"/>
            </a:stretch>
          </a:blipFill>
        </p:spPr>
      </p:sp>
      <p:sp>
        <p:nvSpPr>
          <p:cNvPr id="3" name="Freeform 3"/>
          <p:cNvSpPr/>
          <p:nvPr/>
        </p:nvSpPr>
        <p:spPr>
          <a:xfrm>
            <a:off x="2107026" y="2504188"/>
            <a:ext cx="15152274" cy="8512951"/>
          </a:xfrm>
          <a:custGeom>
            <a:avLst/>
            <a:gdLst/>
            <a:ahLst/>
            <a:cxnLst/>
            <a:rect l="l" t="t" r="r" b="b"/>
            <a:pathLst>
              <a:path w="15152274" h="8512951">
                <a:moveTo>
                  <a:pt x="0" y="0"/>
                </a:moveTo>
                <a:lnTo>
                  <a:pt x="15152274" y="0"/>
                </a:lnTo>
                <a:lnTo>
                  <a:pt x="15152274" y="8512951"/>
                </a:lnTo>
                <a:lnTo>
                  <a:pt x="0" y="8512951"/>
                </a:lnTo>
                <a:lnTo>
                  <a:pt x="0" y="0"/>
                </a:lnTo>
                <a:close/>
              </a:path>
            </a:pathLst>
          </a:custGeom>
          <a:blipFill>
            <a:blip r:embed="rId3">
              <a:alphaModFix amt="47000"/>
            </a:blip>
            <a:stretch>
              <a:fillRect l="-68126" t="-26853" r="-62705"/>
            </a:stretch>
          </a:blipFill>
        </p:spPr>
      </p:sp>
      <p:sp>
        <p:nvSpPr>
          <p:cNvPr id="4" name="Freeform 4"/>
          <p:cNvSpPr/>
          <p:nvPr/>
        </p:nvSpPr>
        <p:spPr>
          <a:xfrm rot="268255">
            <a:off x="65267" y="-6836654"/>
            <a:ext cx="10900132" cy="8872343"/>
          </a:xfrm>
          <a:custGeom>
            <a:avLst/>
            <a:gdLst/>
            <a:ahLst/>
            <a:cxnLst/>
            <a:rect l="l" t="t" r="r" b="b"/>
            <a:pathLst>
              <a:path w="10900132" h="8872343">
                <a:moveTo>
                  <a:pt x="0" y="0"/>
                </a:moveTo>
                <a:lnTo>
                  <a:pt x="10900133" y="0"/>
                </a:lnTo>
                <a:lnTo>
                  <a:pt x="10900133" y="8872344"/>
                </a:lnTo>
                <a:lnTo>
                  <a:pt x="0" y="8872344"/>
                </a:lnTo>
                <a:lnTo>
                  <a:pt x="0" y="0"/>
                </a:lnTo>
                <a:close/>
              </a:path>
            </a:pathLst>
          </a:custGeom>
          <a:blipFill>
            <a:blip r:embed="rId4"/>
            <a:stretch>
              <a:fillRect l="-3905" r="-3905"/>
            </a:stretch>
          </a:blipFill>
        </p:spPr>
        <p:txBody>
          <a:bodyPr/>
          <a:lstStyle/>
          <a:p>
            <a:endParaRPr lang="en-ID" dirty="0"/>
          </a:p>
        </p:txBody>
      </p:sp>
      <p:sp>
        <p:nvSpPr>
          <p:cNvPr id="5" name="Freeform 5"/>
          <p:cNvSpPr/>
          <p:nvPr/>
        </p:nvSpPr>
        <p:spPr>
          <a:xfrm rot="268255">
            <a:off x="10684368" y="-7414733"/>
            <a:ext cx="10900132" cy="9508538"/>
          </a:xfrm>
          <a:custGeom>
            <a:avLst/>
            <a:gdLst/>
            <a:ahLst/>
            <a:cxnLst/>
            <a:rect l="l" t="t" r="r" b="b"/>
            <a:pathLst>
              <a:path w="10900132" h="9508538">
                <a:moveTo>
                  <a:pt x="0" y="0"/>
                </a:moveTo>
                <a:lnTo>
                  <a:pt x="10900133" y="0"/>
                </a:lnTo>
                <a:lnTo>
                  <a:pt x="10900133" y="9508538"/>
                </a:lnTo>
                <a:lnTo>
                  <a:pt x="0" y="9508538"/>
                </a:lnTo>
                <a:lnTo>
                  <a:pt x="0" y="0"/>
                </a:lnTo>
                <a:close/>
              </a:path>
            </a:pathLst>
          </a:custGeom>
          <a:blipFill>
            <a:blip r:embed="rId4"/>
            <a:stretch>
              <a:fillRect l="-7770" r="-7770"/>
            </a:stretch>
          </a:blipFill>
        </p:spPr>
      </p:sp>
      <p:sp>
        <p:nvSpPr>
          <p:cNvPr id="6" name="Freeform 6"/>
          <p:cNvSpPr/>
          <p:nvPr/>
        </p:nvSpPr>
        <p:spPr>
          <a:xfrm>
            <a:off x="12263836" y="6878036"/>
            <a:ext cx="6288126" cy="3880737"/>
          </a:xfrm>
          <a:custGeom>
            <a:avLst/>
            <a:gdLst/>
            <a:ahLst/>
            <a:cxnLst/>
            <a:rect l="l" t="t" r="r" b="b"/>
            <a:pathLst>
              <a:path w="6288126" h="3880737">
                <a:moveTo>
                  <a:pt x="0" y="0"/>
                </a:moveTo>
                <a:lnTo>
                  <a:pt x="6288126" y="0"/>
                </a:lnTo>
                <a:lnTo>
                  <a:pt x="6288126" y="3880737"/>
                </a:lnTo>
                <a:lnTo>
                  <a:pt x="0" y="3880737"/>
                </a:lnTo>
                <a:lnTo>
                  <a:pt x="0" y="0"/>
                </a:lnTo>
                <a:close/>
              </a:path>
            </a:pathLst>
          </a:custGeom>
          <a:blipFill>
            <a:blip r:embed="rId5"/>
            <a:stretch>
              <a:fillRect r="-87016"/>
            </a:stretch>
          </a:blipFill>
        </p:spPr>
      </p:sp>
      <p:sp>
        <p:nvSpPr>
          <p:cNvPr id="7" name="Freeform 7"/>
          <p:cNvSpPr/>
          <p:nvPr/>
        </p:nvSpPr>
        <p:spPr>
          <a:xfrm>
            <a:off x="-1619935" y="5402675"/>
            <a:ext cx="9273713" cy="5356098"/>
          </a:xfrm>
          <a:custGeom>
            <a:avLst/>
            <a:gdLst/>
            <a:ahLst/>
            <a:cxnLst/>
            <a:rect l="l" t="t" r="r" b="b"/>
            <a:pathLst>
              <a:path w="9273713" h="5356098">
                <a:moveTo>
                  <a:pt x="0" y="0"/>
                </a:moveTo>
                <a:lnTo>
                  <a:pt x="9273713" y="0"/>
                </a:lnTo>
                <a:lnTo>
                  <a:pt x="9273713" y="5356098"/>
                </a:lnTo>
                <a:lnTo>
                  <a:pt x="0" y="5356098"/>
                </a:lnTo>
                <a:lnTo>
                  <a:pt x="0" y="0"/>
                </a:lnTo>
                <a:close/>
              </a:path>
            </a:pathLst>
          </a:custGeom>
          <a:blipFill>
            <a:blip r:embed="rId5"/>
            <a:stretch>
              <a:fillRect l="-75017"/>
            </a:stretch>
          </a:blipFill>
        </p:spPr>
      </p:sp>
      <p:sp>
        <p:nvSpPr>
          <p:cNvPr id="8" name="TextBox 8"/>
          <p:cNvSpPr txBox="1"/>
          <p:nvPr/>
        </p:nvSpPr>
        <p:spPr>
          <a:xfrm>
            <a:off x="4391555" y="579594"/>
            <a:ext cx="9504890" cy="1241113"/>
          </a:xfrm>
          <a:prstGeom prst="rect">
            <a:avLst/>
          </a:prstGeom>
        </p:spPr>
        <p:txBody>
          <a:bodyPr lIns="0" tIns="0" rIns="0" bIns="0" rtlCol="0" anchor="t">
            <a:spAutoFit/>
          </a:bodyPr>
          <a:lstStyle/>
          <a:p>
            <a:pPr algn="ctr">
              <a:lnSpc>
                <a:spcPts val="8632"/>
              </a:lnSpc>
            </a:pPr>
            <a:r>
              <a:rPr lang="en-US" sz="10400">
                <a:solidFill>
                  <a:srgbClr val="201E20"/>
                </a:solidFill>
                <a:latin typeface="TC Milo"/>
                <a:ea typeface="TC Milo"/>
                <a:cs typeface="TC Milo"/>
                <a:sym typeface="TC Milo"/>
              </a:rPr>
              <a:t>LATAR BELAKANG</a:t>
            </a:r>
          </a:p>
        </p:txBody>
      </p:sp>
      <p:sp>
        <p:nvSpPr>
          <p:cNvPr id="9" name="TextBox 9"/>
          <p:cNvSpPr txBox="1"/>
          <p:nvPr/>
        </p:nvSpPr>
        <p:spPr>
          <a:xfrm>
            <a:off x="2755939" y="5178755"/>
            <a:ext cx="10804390" cy="2759095"/>
          </a:xfrm>
          <a:prstGeom prst="rect">
            <a:avLst/>
          </a:prstGeom>
        </p:spPr>
        <p:txBody>
          <a:bodyPr wrap="square" lIns="0" tIns="0" rIns="0" bIns="0" rtlCol="0" anchor="t">
            <a:spAutoFit/>
          </a:bodyPr>
          <a:lstStyle/>
          <a:p>
            <a:pPr algn="ctr">
              <a:lnSpc>
                <a:spcPts val="3455"/>
              </a:lnSpc>
              <a:spcBef>
                <a:spcPct val="0"/>
              </a:spcBef>
            </a:pPr>
            <a:r>
              <a:rPr lang="en-US" sz="2468" b="1" dirty="0">
                <a:solidFill>
                  <a:srgbClr val="AA8E6B"/>
                </a:solidFill>
                <a:latin typeface="Agrandir Bold"/>
                <a:ea typeface="Agrandir Bold"/>
                <a:cs typeface="Agrandir Bold"/>
                <a:sym typeface="Agrandir Bold"/>
              </a:rPr>
              <a:t>DATA DARI RISET KESEHATAN DASAR (RISKESDAS) 2018:</a:t>
            </a:r>
          </a:p>
          <a:p>
            <a:pPr marL="532860" lvl="1" indent="-266430" algn="just">
              <a:lnSpc>
                <a:spcPts val="3455"/>
              </a:lnSpc>
              <a:spcBef>
                <a:spcPct val="0"/>
              </a:spcBef>
              <a:buFont typeface="Arial"/>
              <a:buChar char="•"/>
            </a:pPr>
            <a:r>
              <a:rPr lang="en-US" sz="2468" b="1" dirty="0">
                <a:solidFill>
                  <a:srgbClr val="AA8E6B"/>
                </a:solidFill>
                <a:latin typeface="Agrandir Bold"/>
                <a:ea typeface="Agrandir Bold"/>
                <a:cs typeface="Agrandir Bold"/>
                <a:sym typeface="Agrandir Bold"/>
              </a:rPr>
              <a:t>LEBIH DARI 19 JUTA PENDUDUK (USIA &gt; 15 TAHUN) MENGALAMI GANGGUAN MENTAL EMOSIONAL.</a:t>
            </a:r>
          </a:p>
          <a:p>
            <a:pPr marL="532860" lvl="1" indent="-266430" algn="just">
              <a:lnSpc>
                <a:spcPts val="3455"/>
              </a:lnSpc>
              <a:spcBef>
                <a:spcPct val="0"/>
              </a:spcBef>
              <a:buFont typeface="Arial"/>
              <a:buChar char="•"/>
            </a:pPr>
            <a:r>
              <a:rPr lang="en-US" sz="2468" b="1" dirty="0">
                <a:solidFill>
                  <a:srgbClr val="AA8E6B"/>
                </a:solidFill>
                <a:latin typeface="Agrandir Bold"/>
                <a:ea typeface="Agrandir Bold"/>
                <a:cs typeface="Agrandir Bold"/>
                <a:sym typeface="Agrandir Bold"/>
              </a:rPr>
              <a:t>LEBIH DARI 12 JUTA PENDUDUK (USIA &gt; 15 TAHUN) MENGALAMI DEPRESI.</a:t>
            </a:r>
          </a:p>
          <a:p>
            <a:pPr algn="just">
              <a:lnSpc>
                <a:spcPts val="3455"/>
              </a:lnSpc>
              <a:spcBef>
                <a:spcPct val="0"/>
              </a:spcBef>
            </a:pPr>
            <a:endParaRPr lang="en-US" sz="2468" b="1" dirty="0">
              <a:solidFill>
                <a:srgbClr val="AA8E6B"/>
              </a:solidFill>
              <a:latin typeface="Agrandir Bold"/>
              <a:ea typeface="Agrandir Bold"/>
              <a:cs typeface="Agrandir Bold"/>
              <a:sym typeface="Agrandir Bold"/>
            </a:endParaRPr>
          </a:p>
        </p:txBody>
      </p:sp>
      <p:sp>
        <p:nvSpPr>
          <p:cNvPr id="10" name="TextBox 10"/>
          <p:cNvSpPr txBox="1"/>
          <p:nvPr/>
        </p:nvSpPr>
        <p:spPr>
          <a:xfrm>
            <a:off x="2483961" y="2330996"/>
            <a:ext cx="13990161" cy="3309112"/>
          </a:xfrm>
          <a:prstGeom prst="rect">
            <a:avLst/>
          </a:prstGeom>
        </p:spPr>
        <p:txBody>
          <a:bodyPr wrap="square" lIns="0" tIns="0" rIns="0" bIns="0" rtlCol="0" anchor="t">
            <a:spAutoFit/>
          </a:bodyPr>
          <a:lstStyle/>
          <a:p>
            <a:pPr marL="533272" lvl="1" indent="-266636" algn="l">
              <a:lnSpc>
                <a:spcPts val="3457"/>
              </a:lnSpc>
              <a:buFont typeface="Arial"/>
              <a:buChar char="•"/>
            </a:pPr>
            <a:r>
              <a:rPr lang="en-US" sz="2469" b="1" dirty="0">
                <a:solidFill>
                  <a:srgbClr val="AA8E6B"/>
                </a:solidFill>
                <a:latin typeface="Agrandir Bold"/>
                <a:ea typeface="Agrandir Bold"/>
                <a:cs typeface="Agrandir Bold"/>
                <a:sym typeface="Agrandir Bold"/>
              </a:rPr>
              <a:t>KESADARAN AKAN PENTINGNYA KESEHATAN MENTAL MASIH SERING DIABAIKAN.</a:t>
            </a:r>
          </a:p>
          <a:p>
            <a:pPr marL="533272" lvl="1" indent="-266636" algn="l">
              <a:lnSpc>
                <a:spcPts val="3457"/>
              </a:lnSpc>
              <a:buFont typeface="Arial"/>
              <a:buChar char="•"/>
            </a:pPr>
            <a:r>
              <a:rPr lang="en-US" sz="2469" b="1" dirty="0">
                <a:solidFill>
                  <a:srgbClr val="AA8E6B"/>
                </a:solidFill>
                <a:latin typeface="Agrandir Bold"/>
                <a:ea typeface="Agrandir Bold"/>
                <a:cs typeface="Agrandir Bold"/>
                <a:sym typeface="Agrandir Bold"/>
              </a:rPr>
              <a:t>SULITNYA INDIVIDU MENGENALI DAN MENGUNGKAPKAN PERASAAN MEMENGARUHI:</a:t>
            </a:r>
          </a:p>
          <a:p>
            <a:pPr marL="2133090" lvl="4" indent="-426618" algn="l">
              <a:lnSpc>
                <a:spcPts val="3457"/>
              </a:lnSpc>
              <a:buFont typeface="Arial"/>
              <a:buChar char="•"/>
            </a:pPr>
            <a:r>
              <a:rPr lang="en-US" sz="2469" b="1" dirty="0">
                <a:solidFill>
                  <a:srgbClr val="AA8E6B"/>
                </a:solidFill>
                <a:latin typeface="Agrandir Bold"/>
                <a:ea typeface="Agrandir Bold"/>
                <a:cs typeface="Agrandir Bold"/>
                <a:sym typeface="Agrandir Bold"/>
              </a:rPr>
              <a:t>HUBUNGAN SOSIAL</a:t>
            </a:r>
          </a:p>
          <a:p>
            <a:pPr marL="2133090" lvl="4" indent="-426618" algn="l">
              <a:lnSpc>
                <a:spcPts val="3457"/>
              </a:lnSpc>
              <a:buFont typeface="Arial"/>
              <a:buChar char="•"/>
            </a:pPr>
            <a:r>
              <a:rPr lang="en-US" sz="2469" b="1" dirty="0">
                <a:solidFill>
                  <a:srgbClr val="AA8E6B"/>
                </a:solidFill>
                <a:latin typeface="Agrandir Bold"/>
                <a:ea typeface="Agrandir Bold"/>
                <a:cs typeface="Agrandir Bold"/>
                <a:sym typeface="Agrandir Bold"/>
              </a:rPr>
              <a:t>PRODUKTIVITAS</a:t>
            </a:r>
          </a:p>
          <a:p>
            <a:pPr marL="2133090" lvl="4" indent="-426618" algn="l">
              <a:lnSpc>
                <a:spcPts val="3457"/>
              </a:lnSpc>
              <a:buFont typeface="Arial"/>
              <a:buChar char="•"/>
            </a:pPr>
            <a:r>
              <a:rPr lang="en-US" sz="2469" b="1" dirty="0">
                <a:solidFill>
                  <a:srgbClr val="AA8E6B"/>
                </a:solidFill>
                <a:latin typeface="Agrandir Bold"/>
                <a:ea typeface="Agrandir Bold"/>
                <a:cs typeface="Agrandir Bold"/>
                <a:sym typeface="Agrandir Bold"/>
              </a:rPr>
              <a:t>KUALITAS HIDUP SECARA KESELURUHAN</a:t>
            </a:r>
          </a:p>
          <a:p>
            <a:pPr algn="l">
              <a:lnSpc>
                <a:spcPts val="3457"/>
              </a:lnSpc>
            </a:pPr>
            <a:endParaRPr lang="en-US" sz="2469" b="1" dirty="0">
              <a:solidFill>
                <a:srgbClr val="AA8E6B"/>
              </a:solidFill>
              <a:latin typeface="Agrandir Bold"/>
              <a:ea typeface="Agrandir Bold"/>
              <a:cs typeface="Agrandir Bold"/>
              <a:sym typeface="Agrandir Bold"/>
            </a:endParaRPr>
          </a:p>
          <a:p>
            <a:pPr algn="just">
              <a:lnSpc>
                <a:spcPts val="3457"/>
              </a:lnSpc>
            </a:pPr>
            <a:endParaRPr lang="en-US" sz="2469" b="1" dirty="0">
              <a:solidFill>
                <a:srgbClr val="AA8E6B"/>
              </a:solidFill>
              <a:latin typeface="Agrandir Bold"/>
              <a:ea typeface="Agrandir Bold"/>
              <a:cs typeface="Agrandir Bold"/>
              <a:sym typeface="Agrandir Bold"/>
            </a:endParaRPr>
          </a:p>
        </p:txBody>
      </p:sp>
      <p:sp>
        <p:nvSpPr>
          <p:cNvPr id="11" name="TextBox 11"/>
          <p:cNvSpPr txBox="1"/>
          <p:nvPr/>
        </p:nvSpPr>
        <p:spPr>
          <a:xfrm>
            <a:off x="2755939" y="7711291"/>
            <a:ext cx="12119610" cy="2128502"/>
          </a:xfrm>
          <a:prstGeom prst="rect">
            <a:avLst/>
          </a:prstGeom>
        </p:spPr>
        <p:txBody>
          <a:bodyPr lIns="0" tIns="0" rIns="0" bIns="0" rtlCol="0" anchor="t">
            <a:spAutoFit/>
          </a:bodyPr>
          <a:lstStyle/>
          <a:p>
            <a:pPr algn="ctr">
              <a:lnSpc>
                <a:spcPts val="6161"/>
              </a:lnSpc>
            </a:pPr>
            <a:r>
              <a:rPr lang="en-US" sz="4400" dirty="0">
                <a:solidFill>
                  <a:srgbClr val="AA8E6B"/>
                </a:solidFill>
                <a:latin typeface="Chewy"/>
                <a:ea typeface="Chewy"/>
                <a:cs typeface="Chewy"/>
                <a:sym typeface="Chewy"/>
              </a:rPr>
              <a:t>SOLUSI: ANALISIS EKSPRESI EMOSI MELALUI TEKS DIARY</a:t>
            </a:r>
          </a:p>
          <a:p>
            <a:pPr algn="ctr">
              <a:lnSpc>
                <a:spcPts val="11200"/>
              </a:lnSpc>
              <a:spcBef>
                <a:spcPct val="0"/>
              </a:spcBef>
            </a:pPr>
            <a:endParaRPr lang="en-US" sz="4400" dirty="0">
              <a:solidFill>
                <a:srgbClr val="AA8E6B"/>
              </a:solidFill>
              <a:latin typeface="Chewy"/>
              <a:ea typeface="Chewy"/>
              <a:cs typeface="Chewy"/>
              <a:sym typeface="Chew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t="-25250" b="-25250"/>
            </a:stretch>
          </a:blipFill>
        </p:spPr>
      </p:sp>
      <p:sp>
        <p:nvSpPr>
          <p:cNvPr id="3" name="Freeform 3"/>
          <p:cNvSpPr/>
          <p:nvPr/>
        </p:nvSpPr>
        <p:spPr>
          <a:xfrm>
            <a:off x="237820" y="2808302"/>
            <a:ext cx="8277393" cy="7314205"/>
          </a:xfrm>
          <a:custGeom>
            <a:avLst/>
            <a:gdLst/>
            <a:ahLst/>
            <a:cxnLst/>
            <a:rect l="l" t="t" r="r" b="b"/>
            <a:pathLst>
              <a:path w="8277393" h="7314205">
                <a:moveTo>
                  <a:pt x="0" y="0"/>
                </a:moveTo>
                <a:lnTo>
                  <a:pt x="8277393" y="0"/>
                </a:lnTo>
                <a:lnTo>
                  <a:pt x="8277393" y="7314205"/>
                </a:lnTo>
                <a:lnTo>
                  <a:pt x="0" y="731420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309736" y="2937264"/>
            <a:ext cx="8133560" cy="6276170"/>
          </a:xfrm>
          <a:custGeom>
            <a:avLst/>
            <a:gdLst/>
            <a:ahLst/>
            <a:cxnLst/>
            <a:rect l="l" t="t" r="r" b="b"/>
            <a:pathLst>
              <a:path w="8133560" h="6276170">
                <a:moveTo>
                  <a:pt x="0" y="0"/>
                </a:moveTo>
                <a:lnTo>
                  <a:pt x="8133561" y="0"/>
                </a:lnTo>
                <a:lnTo>
                  <a:pt x="8133561" y="6276170"/>
                </a:lnTo>
                <a:lnTo>
                  <a:pt x="0" y="6276170"/>
                </a:lnTo>
                <a:lnTo>
                  <a:pt x="0" y="0"/>
                </a:lnTo>
                <a:close/>
              </a:path>
            </a:pathLst>
          </a:custGeom>
          <a:blipFill>
            <a:blip r:embed="rId5"/>
            <a:stretch>
              <a:fillRect t="-33430"/>
            </a:stretch>
          </a:blipFill>
        </p:spPr>
      </p:sp>
      <p:sp>
        <p:nvSpPr>
          <p:cNvPr id="5" name="Freeform 5"/>
          <p:cNvSpPr/>
          <p:nvPr/>
        </p:nvSpPr>
        <p:spPr>
          <a:xfrm>
            <a:off x="1443624" y="1661646"/>
            <a:ext cx="5044214" cy="1815917"/>
          </a:xfrm>
          <a:custGeom>
            <a:avLst/>
            <a:gdLst/>
            <a:ahLst/>
            <a:cxnLst/>
            <a:rect l="l" t="t" r="r" b="b"/>
            <a:pathLst>
              <a:path w="5044214" h="1815917">
                <a:moveTo>
                  <a:pt x="0" y="0"/>
                </a:moveTo>
                <a:lnTo>
                  <a:pt x="5044214" y="0"/>
                </a:lnTo>
                <a:lnTo>
                  <a:pt x="5044214" y="1815918"/>
                </a:lnTo>
                <a:lnTo>
                  <a:pt x="0" y="181591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rot="268255">
            <a:off x="-1306692" y="-6432613"/>
            <a:ext cx="10900132" cy="8229600"/>
          </a:xfrm>
          <a:custGeom>
            <a:avLst/>
            <a:gdLst/>
            <a:ahLst/>
            <a:cxnLst/>
            <a:rect l="l" t="t" r="r" b="b"/>
            <a:pathLst>
              <a:path w="10900132" h="8229600">
                <a:moveTo>
                  <a:pt x="0" y="0"/>
                </a:moveTo>
                <a:lnTo>
                  <a:pt x="10900133" y="0"/>
                </a:lnTo>
                <a:lnTo>
                  <a:pt x="10900133" y="8229600"/>
                </a:lnTo>
                <a:lnTo>
                  <a:pt x="0" y="8229600"/>
                </a:lnTo>
                <a:lnTo>
                  <a:pt x="0" y="0"/>
                </a:lnTo>
                <a:close/>
              </a:path>
            </a:pathLst>
          </a:custGeom>
          <a:blipFill>
            <a:blip r:embed="rId8"/>
            <a:stretch>
              <a:fillRect/>
            </a:stretch>
          </a:blipFill>
        </p:spPr>
      </p:sp>
      <p:sp>
        <p:nvSpPr>
          <p:cNvPr id="7" name="Freeform 7"/>
          <p:cNvSpPr/>
          <p:nvPr/>
        </p:nvSpPr>
        <p:spPr>
          <a:xfrm rot="268255">
            <a:off x="9127115" y="-6072324"/>
            <a:ext cx="10900132" cy="8229600"/>
          </a:xfrm>
          <a:custGeom>
            <a:avLst/>
            <a:gdLst/>
            <a:ahLst/>
            <a:cxnLst/>
            <a:rect l="l" t="t" r="r" b="b"/>
            <a:pathLst>
              <a:path w="10900132" h="8229600">
                <a:moveTo>
                  <a:pt x="0" y="0"/>
                </a:moveTo>
                <a:lnTo>
                  <a:pt x="10900132" y="0"/>
                </a:lnTo>
                <a:lnTo>
                  <a:pt x="10900132" y="8229600"/>
                </a:lnTo>
                <a:lnTo>
                  <a:pt x="0" y="8229600"/>
                </a:lnTo>
                <a:lnTo>
                  <a:pt x="0" y="0"/>
                </a:lnTo>
                <a:close/>
              </a:path>
            </a:pathLst>
          </a:custGeom>
          <a:blipFill>
            <a:blip r:embed="rId8"/>
            <a:stretch>
              <a:fillRect/>
            </a:stretch>
          </a:blipFill>
        </p:spPr>
      </p:sp>
      <p:sp>
        <p:nvSpPr>
          <p:cNvPr id="8" name="Freeform 8"/>
          <p:cNvSpPr/>
          <p:nvPr/>
        </p:nvSpPr>
        <p:spPr>
          <a:xfrm rot="-213602" flipV="1">
            <a:off x="-1247503" y="9693553"/>
            <a:ext cx="10900132" cy="8229600"/>
          </a:xfrm>
          <a:custGeom>
            <a:avLst/>
            <a:gdLst/>
            <a:ahLst/>
            <a:cxnLst/>
            <a:rect l="l" t="t" r="r" b="b"/>
            <a:pathLst>
              <a:path w="10900132" h="8229600">
                <a:moveTo>
                  <a:pt x="0" y="8229600"/>
                </a:moveTo>
                <a:lnTo>
                  <a:pt x="10900132" y="8229600"/>
                </a:lnTo>
                <a:lnTo>
                  <a:pt x="10900132" y="0"/>
                </a:lnTo>
                <a:lnTo>
                  <a:pt x="0" y="0"/>
                </a:lnTo>
                <a:lnTo>
                  <a:pt x="0" y="8229600"/>
                </a:lnTo>
                <a:close/>
              </a:path>
            </a:pathLst>
          </a:custGeom>
          <a:blipFill>
            <a:blip r:embed="rId8"/>
            <a:stretch>
              <a:fillRect/>
            </a:stretch>
          </a:blipFill>
          <a:ln cap="sq">
            <a:noFill/>
            <a:prstDash val="solid"/>
            <a:miter/>
          </a:ln>
        </p:spPr>
      </p:sp>
      <p:sp>
        <p:nvSpPr>
          <p:cNvPr id="9" name="Freeform 9"/>
          <p:cNvSpPr/>
          <p:nvPr/>
        </p:nvSpPr>
        <p:spPr>
          <a:xfrm rot="-213602" flipV="1">
            <a:off x="5821557" y="9693553"/>
            <a:ext cx="10900132" cy="8229600"/>
          </a:xfrm>
          <a:custGeom>
            <a:avLst/>
            <a:gdLst/>
            <a:ahLst/>
            <a:cxnLst/>
            <a:rect l="l" t="t" r="r" b="b"/>
            <a:pathLst>
              <a:path w="10900132" h="8229600">
                <a:moveTo>
                  <a:pt x="0" y="8229600"/>
                </a:moveTo>
                <a:lnTo>
                  <a:pt x="10900132" y="8229600"/>
                </a:lnTo>
                <a:lnTo>
                  <a:pt x="10900132" y="0"/>
                </a:lnTo>
                <a:lnTo>
                  <a:pt x="0" y="0"/>
                </a:lnTo>
                <a:lnTo>
                  <a:pt x="0" y="8229600"/>
                </a:lnTo>
                <a:close/>
              </a:path>
            </a:pathLst>
          </a:custGeom>
          <a:blipFill>
            <a:blip r:embed="rId8"/>
            <a:stretch>
              <a:fillRect/>
            </a:stretch>
          </a:blipFill>
          <a:ln cap="sq">
            <a:noFill/>
            <a:prstDash val="solid"/>
            <a:miter/>
          </a:ln>
        </p:spPr>
      </p:sp>
      <p:sp>
        <p:nvSpPr>
          <p:cNvPr id="10" name="Freeform 10"/>
          <p:cNvSpPr/>
          <p:nvPr/>
        </p:nvSpPr>
        <p:spPr>
          <a:xfrm rot="-213602" flipV="1">
            <a:off x="11295078" y="9588778"/>
            <a:ext cx="10900132" cy="8229600"/>
          </a:xfrm>
          <a:custGeom>
            <a:avLst/>
            <a:gdLst/>
            <a:ahLst/>
            <a:cxnLst/>
            <a:rect l="l" t="t" r="r" b="b"/>
            <a:pathLst>
              <a:path w="10900132" h="8229600">
                <a:moveTo>
                  <a:pt x="0" y="8229600"/>
                </a:moveTo>
                <a:lnTo>
                  <a:pt x="10900132" y="8229600"/>
                </a:lnTo>
                <a:lnTo>
                  <a:pt x="10900132" y="0"/>
                </a:lnTo>
                <a:lnTo>
                  <a:pt x="0" y="0"/>
                </a:lnTo>
                <a:lnTo>
                  <a:pt x="0" y="8229600"/>
                </a:lnTo>
                <a:close/>
              </a:path>
            </a:pathLst>
          </a:custGeom>
          <a:blipFill>
            <a:blip r:embed="rId8"/>
            <a:stretch>
              <a:fillRect/>
            </a:stretch>
          </a:blipFill>
          <a:ln cap="sq">
            <a:noFill/>
            <a:prstDash val="solid"/>
            <a:miter/>
          </a:ln>
        </p:spPr>
      </p:sp>
      <p:sp>
        <p:nvSpPr>
          <p:cNvPr id="11" name="TextBox 11"/>
          <p:cNvSpPr txBox="1"/>
          <p:nvPr/>
        </p:nvSpPr>
        <p:spPr>
          <a:xfrm>
            <a:off x="3913087" y="342900"/>
            <a:ext cx="9504890" cy="1241172"/>
          </a:xfrm>
          <a:prstGeom prst="rect">
            <a:avLst/>
          </a:prstGeom>
        </p:spPr>
        <p:txBody>
          <a:bodyPr lIns="0" tIns="0" rIns="0" bIns="0" rtlCol="0" anchor="t">
            <a:spAutoFit/>
          </a:bodyPr>
          <a:lstStyle/>
          <a:p>
            <a:pPr algn="ctr">
              <a:lnSpc>
                <a:spcPts val="8632"/>
              </a:lnSpc>
            </a:pPr>
            <a:r>
              <a:rPr lang="en-US" sz="10400">
                <a:solidFill>
                  <a:srgbClr val="201E20"/>
                </a:solidFill>
                <a:latin typeface="TC Milo"/>
                <a:ea typeface="TC Milo"/>
                <a:cs typeface="TC Milo"/>
                <a:sym typeface="TC Milo"/>
              </a:rPr>
              <a:t>METODE</a:t>
            </a:r>
          </a:p>
        </p:txBody>
      </p:sp>
      <p:sp>
        <p:nvSpPr>
          <p:cNvPr id="12" name="TextBox 12"/>
          <p:cNvSpPr txBox="1"/>
          <p:nvPr/>
        </p:nvSpPr>
        <p:spPr>
          <a:xfrm>
            <a:off x="2031979" y="2225140"/>
            <a:ext cx="3611023" cy="712124"/>
          </a:xfrm>
          <a:prstGeom prst="rect">
            <a:avLst/>
          </a:prstGeom>
        </p:spPr>
        <p:txBody>
          <a:bodyPr lIns="0" tIns="0" rIns="0" bIns="0" rtlCol="0" anchor="t">
            <a:spAutoFit/>
          </a:bodyPr>
          <a:lstStyle/>
          <a:p>
            <a:pPr algn="ctr">
              <a:lnSpc>
                <a:spcPts val="4918"/>
              </a:lnSpc>
            </a:pPr>
            <a:r>
              <a:rPr lang="en-US" sz="5926">
                <a:solidFill>
                  <a:srgbClr val="201E20"/>
                </a:solidFill>
                <a:latin typeface="TC Milo"/>
                <a:ea typeface="TC Milo"/>
                <a:cs typeface="TC Milo"/>
                <a:sym typeface="TC Milo"/>
              </a:rPr>
              <a:t>ROBERTA(NLP)</a:t>
            </a:r>
          </a:p>
        </p:txBody>
      </p:sp>
      <p:sp>
        <p:nvSpPr>
          <p:cNvPr id="13" name="TextBox 13"/>
          <p:cNvSpPr txBox="1"/>
          <p:nvPr/>
        </p:nvSpPr>
        <p:spPr>
          <a:xfrm>
            <a:off x="611150" y="3468052"/>
            <a:ext cx="7292075" cy="1150235"/>
          </a:xfrm>
          <a:prstGeom prst="rect">
            <a:avLst/>
          </a:prstGeom>
        </p:spPr>
        <p:txBody>
          <a:bodyPr lIns="0" tIns="0" rIns="0" bIns="0" rtlCol="0" anchor="t">
            <a:spAutoFit/>
          </a:bodyPr>
          <a:lstStyle/>
          <a:p>
            <a:pPr algn="ctr">
              <a:lnSpc>
                <a:spcPts val="4254"/>
              </a:lnSpc>
            </a:pPr>
            <a:r>
              <a:rPr lang="en-US" sz="3038" b="1">
                <a:solidFill>
                  <a:srgbClr val="8B674A"/>
                </a:solidFill>
                <a:latin typeface="Agrandir Bold"/>
                <a:ea typeface="Agrandir Bold"/>
                <a:cs typeface="Agrandir Bold"/>
                <a:sym typeface="Agrandir Bold"/>
              </a:rPr>
              <a:t>Training pre-trained model roBERTa dengan dataset diary berlabel emosi</a:t>
            </a:r>
          </a:p>
        </p:txBody>
      </p:sp>
      <p:sp>
        <p:nvSpPr>
          <p:cNvPr id="14" name="Freeform 14"/>
          <p:cNvSpPr/>
          <p:nvPr/>
        </p:nvSpPr>
        <p:spPr>
          <a:xfrm>
            <a:off x="9763689" y="2677811"/>
            <a:ext cx="7929486" cy="7006782"/>
          </a:xfrm>
          <a:custGeom>
            <a:avLst/>
            <a:gdLst/>
            <a:ahLst/>
            <a:cxnLst/>
            <a:rect l="l" t="t" r="r" b="b"/>
            <a:pathLst>
              <a:path w="7929486" h="7006782">
                <a:moveTo>
                  <a:pt x="0" y="0"/>
                </a:moveTo>
                <a:lnTo>
                  <a:pt x="7929486" y="0"/>
                </a:lnTo>
                <a:lnTo>
                  <a:pt x="7929486" y="7006782"/>
                </a:lnTo>
                <a:lnTo>
                  <a:pt x="0" y="700678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5" name="Freeform 15"/>
          <p:cNvSpPr/>
          <p:nvPr/>
        </p:nvSpPr>
        <p:spPr>
          <a:xfrm>
            <a:off x="9907521" y="2806772"/>
            <a:ext cx="7635882" cy="5892142"/>
          </a:xfrm>
          <a:custGeom>
            <a:avLst/>
            <a:gdLst/>
            <a:ahLst/>
            <a:cxnLst/>
            <a:rect l="l" t="t" r="r" b="b"/>
            <a:pathLst>
              <a:path w="7635882" h="5892142">
                <a:moveTo>
                  <a:pt x="0" y="0"/>
                </a:moveTo>
                <a:lnTo>
                  <a:pt x="7635882" y="0"/>
                </a:lnTo>
                <a:lnTo>
                  <a:pt x="7635882" y="5892142"/>
                </a:lnTo>
                <a:lnTo>
                  <a:pt x="0" y="5892142"/>
                </a:lnTo>
                <a:lnTo>
                  <a:pt x="0" y="0"/>
                </a:lnTo>
                <a:close/>
              </a:path>
            </a:pathLst>
          </a:custGeom>
          <a:blipFill>
            <a:blip r:embed="rId5"/>
            <a:stretch>
              <a:fillRect t="-33430"/>
            </a:stretch>
          </a:blipFill>
        </p:spPr>
      </p:sp>
      <p:sp>
        <p:nvSpPr>
          <p:cNvPr id="16" name="Freeform 16"/>
          <p:cNvSpPr/>
          <p:nvPr/>
        </p:nvSpPr>
        <p:spPr>
          <a:xfrm>
            <a:off x="10836513" y="1453581"/>
            <a:ext cx="5044214" cy="1815917"/>
          </a:xfrm>
          <a:custGeom>
            <a:avLst/>
            <a:gdLst/>
            <a:ahLst/>
            <a:cxnLst/>
            <a:rect l="l" t="t" r="r" b="b"/>
            <a:pathLst>
              <a:path w="5044214" h="1815917">
                <a:moveTo>
                  <a:pt x="0" y="0"/>
                </a:moveTo>
                <a:lnTo>
                  <a:pt x="5044214" y="0"/>
                </a:lnTo>
                <a:lnTo>
                  <a:pt x="5044214" y="1815917"/>
                </a:lnTo>
                <a:lnTo>
                  <a:pt x="0" y="181591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7" name="TextBox 17"/>
          <p:cNvSpPr txBox="1"/>
          <p:nvPr/>
        </p:nvSpPr>
        <p:spPr>
          <a:xfrm>
            <a:off x="11681349" y="1965687"/>
            <a:ext cx="3354542" cy="712124"/>
          </a:xfrm>
          <a:prstGeom prst="rect">
            <a:avLst/>
          </a:prstGeom>
        </p:spPr>
        <p:txBody>
          <a:bodyPr lIns="0" tIns="0" rIns="0" bIns="0" rtlCol="0" anchor="t">
            <a:spAutoFit/>
          </a:bodyPr>
          <a:lstStyle/>
          <a:p>
            <a:pPr algn="ctr">
              <a:lnSpc>
                <a:spcPts val="4918"/>
              </a:lnSpc>
            </a:pPr>
            <a:r>
              <a:rPr lang="en-US" sz="5926">
                <a:solidFill>
                  <a:srgbClr val="201E20"/>
                </a:solidFill>
                <a:latin typeface="TC Milo"/>
                <a:ea typeface="TC Milo"/>
                <a:cs typeface="TC Milo"/>
                <a:sym typeface="TC Milo"/>
              </a:rPr>
              <a:t>GEMMA(NLP)</a:t>
            </a:r>
          </a:p>
        </p:txBody>
      </p:sp>
      <p:sp>
        <p:nvSpPr>
          <p:cNvPr id="18" name="TextBox 18"/>
          <p:cNvSpPr txBox="1"/>
          <p:nvPr/>
        </p:nvSpPr>
        <p:spPr>
          <a:xfrm>
            <a:off x="10836513" y="3479352"/>
            <a:ext cx="5969694" cy="1150235"/>
          </a:xfrm>
          <a:prstGeom prst="rect">
            <a:avLst/>
          </a:prstGeom>
        </p:spPr>
        <p:txBody>
          <a:bodyPr lIns="0" tIns="0" rIns="0" bIns="0" rtlCol="0" anchor="t">
            <a:spAutoFit/>
          </a:bodyPr>
          <a:lstStyle/>
          <a:p>
            <a:pPr algn="ctr">
              <a:lnSpc>
                <a:spcPts val="4254"/>
              </a:lnSpc>
            </a:pPr>
            <a:r>
              <a:rPr lang="en-US" sz="3038" b="1">
                <a:solidFill>
                  <a:srgbClr val="8B674A"/>
                </a:solidFill>
                <a:latin typeface="Agrandir Bold"/>
                <a:ea typeface="Agrandir Bold"/>
                <a:cs typeface="Agrandir Bold"/>
                <a:sym typeface="Agrandir Bold"/>
              </a:rPr>
              <a:t>fine tune LLM model gemma dengan counseling dataset</a:t>
            </a:r>
          </a:p>
        </p:txBody>
      </p:sp>
      <p:sp>
        <p:nvSpPr>
          <p:cNvPr id="19" name="TextBox 19"/>
          <p:cNvSpPr txBox="1"/>
          <p:nvPr/>
        </p:nvSpPr>
        <p:spPr>
          <a:xfrm>
            <a:off x="431880" y="4694487"/>
            <a:ext cx="7889274" cy="3724275"/>
          </a:xfrm>
          <a:prstGeom prst="rect">
            <a:avLst/>
          </a:prstGeom>
        </p:spPr>
        <p:txBody>
          <a:bodyPr lIns="0" tIns="0" rIns="0" bIns="0" rtlCol="0" anchor="t">
            <a:spAutoFit/>
          </a:bodyPr>
          <a:lstStyle/>
          <a:p>
            <a:pPr marL="647702" lvl="1" indent="-323851" algn="just">
              <a:lnSpc>
                <a:spcPts val="4200"/>
              </a:lnSpc>
              <a:buFont typeface="Arial"/>
              <a:buChar char="•"/>
            </a:pPr>
            <a:r>
              <a:rPr lang="en-US" sz="3000">
                <a:solidFill>
                  <a:srgbClr val="000000"/>
                </a:solidFill>
                <a:latin typeface="TC Milo"/>
                <a:ea typeface="TC Milo"/>
                <a:cs typeface="TC Milo"/>
                <a:sym typeface="TC Milo"/>
              </a:rPr>
              <a:t>KUMPULKAN DATASET DIARY BERLABEL EMOSI.</a:t>
            </a:r>
          </a:p>
          <a:p>
            <a:pPr marL="647702" lvl="1" indent="-323851" algn="just">
              <a:lnSpc>
                <a:spcPts val="4200"/>
              </a:lnSpc>
              <a:buFont typeface="Arial"/>
              <a:buChar char="•"/>
            </a:pPr>
            <a:r>
              <a:rPr lang="en-US" sz="3000">
                <a:solidFill>
                  <a:srgbClr val="000000"/>
                </a:solidFill>
                <a:latin typeface="TC Milo"/>
                <a:ea typeface="TC Milo"/>
                <a:cs typeface="TC Milo"/>
                <a:sym typeface="TC Milo"/>
              </a:rPr>
              <a:t>TOKENISASI TEKS MENGGUNAKAN TOKENIZER ROBERTA.</a:t>
            </a:r>
          </a:p>
          <a:p>
            <a:pPr marL="647702" lvl="1" indent="-323851" algn="just">
              <a:lnSpc>
                <a:spcPts val="4200"/>
              </a:lnSpc>
              <a:buFont typeface="Arial"/>
              <a:buChar char="•"/>
            </a:pPr>
            <a:r>
              <a:rPr lang="en-US" sz="3000">
                <a:solidFill>
                  <a:srgbClr val="000000"/>
                </a:solidFill>
                <a:latin typeface="TC Milo"/>
                <a:ea typeface="TC Milo"/>
                <a:cs typeface="TC Milo"/>
                <a:sym typeface="TC Milo"/>
              </a:rPr>
              <a:t>MUAT MODEL ROBERTA YANG SUDAH DILATIH SEBELUMNYA.</a:t>
            </a:r>
          </a:p>
          <a:p>
            <a:pPr marL="647702" lvl="1" indent="-323851" algn="just">
              <a:lnSpc>
                <a:spcPts val="4200"/>
              </a:lnSpc>
              <a:buFont typeface="Arial"/>
              <a:buChar char="•"/>
            </a:pPr>
            <a:r>
              <a:rPr lang="en-US" sz="3000">
                <a:solidFill>
                  <a:srgbClr val="000000"/>
                </a:solidFill>
                <a:latin typeface="TC Milo"/>
                <a:ea typeface="TC Milo"/>
                <a:cs typeface="TC Milo"/>
                <a:sym typeface="TC Milo"/>
              </a:rPr>
              <a:t>TAMBAHKAN LAPISAN KLASIFIKASI UNTUK PREDIKSI EMOSI.</a:t>
            </a:r>
          </a:p>
          <a:p>
            <a:pPr marL="647702" lvl="1" indent="-323851" algn="just">
              <a:lnSpc>
                <a:spcPts val="4200"/>
              </a:lnSpc>
              <a:buFont typeface="Arial"/>
              <a:buChar char="•"/>
            </a:pPr>
            <a:r>
              <a:rPr lang="en-US" sz="3000">
                <a:solidFill>
                  <a:srgbClr val="000000"/>
                </a:solidFill>
                <a:latin typeface="TC Milo"/>
                <a:ea typeface="TC Milo"/>
                <a:cs typeface="TC Milo"/>
                <a:sym typeface="TC Milo"/>
              </a:rPr>
              <a:t>FINE-TUNE MODEL DENGAN DATASET, MONITOR AKURASI DAN F1-SCORE.</a:t>
            </a:r>
          </a:p>
          <a:p>
            <a:pPr marL="647702" lvl="1" indent="-323851" algn="just">
              <a:lnSpc>
                <a:spcPts val="4200"/>
              </a:lnSpc>
              <a:buFont typeface="Arial"/>
              <a:buChar char="•"/>
            </a:pPr>
            <a:r>
              <a:rPr lang="en-US" sz="3000">
                <a:solidFill>
                  <a:srgbClr val="000000"/>
                </a:solidFill>
                <a:latin typeface="TC Milo"/>
                <a:ea typeface="TC Milo"/>
                <a:cs typeface="TC Milo"/>
                <a:sym typeface="TC Milo"/>
              </a:rPr>
              <a:t>EVALUASI MODEL MENGGUNAKAN DATASET PENGUJIAN.</a:t>
            </a:r>
          </a:p>
        </p:txBody>
      </p:sp>
      <p:sp>
        <p:nvSpPr>
          <p:cNvPr id="20" name="TextBox 20"/>
          <p:cNvSpPr txBox="1"/>
          <p:nvPr/>
        </p:nvSpPr>
        <p:spPr>
          <a:xfrm>
            <a:off x="9803901" y="4694487"/>
            <a:ext cx="7889274" cy="3724275"/>
          </a:xfrm>
          <a:prstGeom prst="rect">
            <a:avLst/>
          </a:prstGeom>
        </p:spPr>
        <p:txBody>
          <a:bodyPr lIns="0" tIns="0" rIns="0" bIns="0" rtlCol="0" anchor="t">
            <a:spAutoFit/>
          </a:bodyPr>
          <a:lstStyle/>
          <a:p>
            <a:pPr marL="647702" lvl="1" indent="-323851" algn="l">
              <a:lnSpc>
                <a:spcPts val="4200"/>
              </a:lnSpc>
              <a:buFont typeface="Arial"/>
              <a:buChar char="•"/>
            </a:pPr>
            <a:r>
              <a:rPr lang="en-US" sz="3000">
                <a:solidFill>
                  <a:srgbClr val="000000"/>
                </a:solidFill>
                <a:latin typeface="TC Milo"/>
                <a:ea typeface="TC Milo"/>
                <a:cs typeface="TC Milo"/>
                <a:sym typeface="TC Milo"/>
              </a:rPr>
              <a:t>KUMPULKAN DATASET KONSELING BERISI TRANSKRIP DAN RESPONS.</a:t>
            </a:r>
          </a:p>
          <a:p>
            <a:pPr marL="647702" lvl="1" indent="-323851" algn="l">
              <a:lnSpc>
                <a:spcPts val="4200"/>
              </a:lnSpc>
              <a:buFont typeface="Arial"/>
              <a:buChar char="•"/>
            </a:pPr>
            <a:r>
              <a:rPr lang="en-US" sz="3000">
                <a:solidFill>
                  <a:srgbClr val="000000"/>
                </a:solidFill>
                <a:latin typeface="TC Milo"/>
                <a:ea typeface="TC Milo"/>
                <a:cs typeface="TC Milo"/>
                <a:sym typeface="TC Milo"/>
              </a:rPr>
              <a:t>Tokenisasi data untuk mempersiapkan input.</a:t>
            </a:r>
          </a:p>
          <a:p>
            <a:pPr marL="647702" lvl="1" indent="-323851" algn="l">
              <a:lnSpc>
                <a:spcPts val="4200"/>
              </a:lnSpc>
              <a:buFont typeface="Arial"/>
              <a:buChar char="•"/>
            </a:pPr>
            <a:r>
              <a:rPr lang="en-US" sz="3000">
                <a:solidFill>
                  <a:srgbClr val="000000"/>
                </a:solidFill>
                <a:latin typeface="TC Milo"/>
                <a:ea typeface="TC Milo"/>
                <a:cs typeface="TC Milo"/>
                <a:sym typeface="TC Milo"/>
              </a:rPr>
              <a:t>Muat model Gemma yang sudah dilatih sebelumnya.</a:t>
            </a:r>
          </a:p>
          <a:p>
            <a:pPr marL="647702" lvl="1" indent="-323851" algn="l">
              <a:lnSpc>
                <a:spcPts val="4200"/>
              </a:lnSpc>
              <a:buFont typeface="Arial"/>
              <a:buChar char="•"/>
            </a:pPr>
            <a:r>
              <a:rPr lang="en-US" sz="3000">
                <a:solidFill>
                  <a:srgbClr val="000000"/>
                </a:solidFill>
                <a:latin typeface="TC Milo"/>
                <a:ea typeface="TC Milo"/>
                <a:cs typeface="TC Milo"/>
                <a:sym typeface="TC Milo"/>
              </a:rPr>
              <a:t>Fine-tune model dengan dataset konseling.</a:t>
            </a:r>
          </a:p>
          <a:p>
            <a:pPr marL="647702" lvl="1" indent="-323851" algn="l">
              <a:lnSpc>
                <a:spcPts val="4200"/>
              </a:lnSpc>
              <a:buFont typeface="Arial"/>
              <a:buChar char="•"/>
            </a:pPr>
            <a:r>
              <a:rPr lang="en-US" sz="3000">
                <a:solidFill>
                  <a:srgbClr val="000000"/>
                </a:solidFill>
                <a:latin typeface="TC Milo"/>
                <a:ea typeface="TC Milo"/>
                <a:cs typeface="TC Milo"/>
                <a:sym typeface="TC Milo"/>
              </a:rPr>
              <a:t>Evaluasi untuk memastikan respons empatik dan relevan.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33760" r="-132905"/>
            </a:stretch>
          </a:blipFill>
        </p:spPr>
      </p:sp>
      <p:sp>
        <p:nvSpPr>
          <p:cNvPr id="3" name="Freeform 3"/>
          <p:cNvSpPr/>
          <p:nvPr/>
        </p:nvSpPr>
        <p:spPr>
          <a:xfrm>
            <a:off x="-5616702" y="8626604"/>
            <a:ext cx="6645402" cy="8229600"/>
          </a:xfrm>
          <a:custGeom>
            <a:avLst/>
            <a:gdLst/>
            <a:ahLst/>
            <a:cxnLst/>
            <a:rect l="l" t="t" r="r" b="b"/>
            <a:pathLst>
              <a:path w="6645402" h="8229600">
                <a:moveTo>
                  <a:pt x="0" y="0"/>
                </a:moveTo>
                <a:lnTo>
                  <a:pt x="6645402" y="0"/>
                </a:lnTo>
                <a:lnTo>
                  <a:pt x="6645402" y="8229600"/>
                </a:lnTo>
                <a:lnTo>
                  <a:pt x="0" y="8229600"/>
                </a:lnTo>
                <a:lnTo>
                  <a:pt x="0" y="0"/>
                </a:lnTo>
                <a:close/>
              </a:path>
            </a:pathLst>
          </a:custGeom>
          <a:blipFill>
            <a:blip r:embed="rId3"/>
            <a:stretch>
              <a:fillRect/>
            </a:stretch>
          </a:blipFill>
        </p:spPr>
      </p:sp>
      <p:sp>
        <p:nvSpPr>
          <p:cNvPr id="4" name="Freeform 4"/>
          <p:cNvSpPr/>
          <p:nvPr/>
        </p:nvSpPr>
        <p:spPr>
          <a:xfrm rot="-5006926">
            <a:off x="1657920" y="123404"/>
            <a:ext cx="2754880" cy="3140876"/>
          </a:xfrm>
          <a:custGeom>
            <a:avLst/>
            <a:gdLst/>
            <a:ahLst/>
            <a:cxnLst/>
            <a:rect l="l" t="t" r="r" b="b"/>
            <a:pathLst>
              <a:path w="2754880" h="3140876">
                <a:moveTo>
                  <a:pt x="0" y="0"/>
                </a:moveTo>
                <a:lnTo>
                  <a:pt x="2754880" y="0"/>
                </a:lnTo>
                <a:lnTo>
                  <a:pt x="2754880" y="3140876"/>
                </a:lnTo>
                <a:lnTo>
                  <a:pt x="0" y="3140876"/>
                </a:lnTo>
                <a:lnTo>
                  <a:pt x="0" y="0"/>
                </a:lnTo>
                <a:close/>
              </a:path>
            </a:pathLst>
          </a:custGeom>
          <a:blipFill>
            <a:blip r:embed="rId4"/>
            <a:stretch>
              <a:fillRect b="-55239"/>
            </a:stretch>
          </a:blipFill>
        </p:spPr>
      </p:sp>
      <p:sp>
        <p:nvSpPr>
          <p:cNvPr id="5" name="Freeform 5"/>
          <p:cNvSpPr/>
          <p:nvPr/>
        </p:nvSpPr>
        <p:spPr>
          <a:xfrm rot="-5006926">
            <a:off x="4988364" y="314787"/>
            <a:ext cx="2754880" cy="3406466"/>
          </a:xfrm>
          <a:custGeom>
            <a:avLst/>
            <a:gdLst/>
            <a:ahLst/>
            <a:cxnLst/>
            <a:rect l="l" t="t" r="r" b="b"/>
            <a:pathLst>
              <a:path w="2754880" h="3406466">
                <a:moveTo>
                  <a:pt x="0" y="0"/>
                </a:moveTo>
                <a:lnTo>
                  <a:pt x="2754880" y="0"/>
                </a:lnTo>
                <a:lnTo>
                  <a:pt x="2754880" y="3406466"/>
                </a:lnTo>
                <a:lnTo>
                  <a:pt x="0" y="3406466"/>
                </a:lnTo>
                <a:lnTo>
                  <a:pt x="0" y="0"/>
                </a:lnTo>
                <a:close/>
              </a:path>
            </a:pathLst>
          </a:custGeom>
          <a:blipFill>
            <a:blip r:embed="rId4"/>
            <a:stretch>
              <a:fillRect t="-43136"/>
            </a:stretch>
          </a:blipFill>
        </p:spPr>
      </p:sp>
      <p:sp>
        <p:nvSpPr>
          <p:cNvPr id="6" name="Freeform 6"/>
          <p:cNvSpPr/>
          <p:nvPr/>
        </p:nvSpPr>
        <p:spPr>
          <a:xfrm rot="-2334466">
            <a:off x="14494713" y="-4871477"/>
            <a:ext cx="6645402" cy="8229600"/>
          </a:xfrm>
          <a:custGeom>
            <a:avLst/>
            <a:gdLst/>
            <a:ahLst/>
            <a:cxnLst/>
            <a:rect l="l" t="t" r="r" b="b"/>
            <a:pathLst>
              <a:path w="6645402" h="8229600">
                <a:moveTo>
                  <a:pt x="0" y="0"/>
                </a:moveTo>
                <a:lnTo>
                  <a:pt x="6645402" y="0"/>
                </a:lnTo>
                <a:lnTo>
                  <a:pt x="6645402" y="8229600"/>
                </a:lnTo>
                <a:lnTo>
                  <a:pt x="0" y="8229600"/>
                </a:lnTo>
                <a:lnTo>
                  <a:pt x="0" y="0"/>
                </a:lnTo>
                <a:close/>
              </a:path>
            </a:pathLst>
          </a:custGeom>
          <a:blipFill>
            <a:blip r:embed="rId3"/>
            <a:stretch>
              <a:fillRect/>
            </a:stretch>
          </a:blipFill>
        </p:spPr>
      </p:sp>
      <p:sp>
        <p:nvSpPr>
          <p:cNvPr id="7" name="Freeform 7"/>
          <p:cNvSpPr/>
          <p:nvPr/>
        </p:nvSpPr>
        <p:spPr>
          <a:xfrm>
            <a:off x="-2634587" y="5450955"/>
            <a:ext cx="9273713" cy="5356098"/>
          </a:xfrm>
          <a:custGeom>
            <a:avLst/>
            <a:gdLst/>
            <a:ahLst/>
            <a:cxnLst/>
            <a:rect l="l" t="t" r="r" b="b"/>
            <a:pathLst>
              <a:path w="9273713" h="5356098">
                <a:moveTo>
                  <a:pt x="0" y="0"/>
                </a:moveTo>
                <a:lnTo>
                  <a:pt x="9273713" y="0"/>
                </a:lnTo>
                <a:lnTo>
                  <a:pt x="9273713" y="5356098"/>
                </a:lnTo>
                <a:lnTo>
                  <a:pt x="0" y="5356098"/>
                </a:lnTo>
                <a:lnTo>
                  <a:pt x="0" y="0"/>
                </a:lnTo>
                <a:close/>
              </a:path>
            </a:pathLst>
          </a:custGeom>
          <a:blipFill>
            <a:blip r:embed="rId5"/>
            <a:stretch>
              <a:fillRect l="-75017"/>
            </a:stretch>
          </a:blipFill>
        </p:spPr>
      </p:sp>
      <p:sp>
        <p:nvSpPr>
          <p:cNvPr id="8" name="Freeform 8"/>
          <p:cNvSpPr/>
          <p:nvPr/>
        </p:nvSpPr>
        <p:spPr>
          <a:xfrm>
            <a:off x="10788699" y="3150104"/>
            <a:ext cx="3717503" cy="861373"/>
          </a:xfrm>
          <a:custGeom>
            <a:avLst/>
            <a:gdLst/>
            <a:ahLst/>
            <a:cxnLst/>
            <a:rect l="l" t="t" r="r" b="b"/>
            <a:pathLst>
              <a:path w="3717503" h="861373">
                <a:moveTo>
                  <a:pt x="0" y="0"/>
                </a:moveTo>
                <a:lnTo>
                  <a:pt x="3717503" y="0"/>
                </a:lnTo>
                <a:lnTo>
                  <a:pt x="3717503" y="861372"/>
                </a:lnTo>
                <a:lnTo>
                  <a:pt x="0" y="861372"/>
                </a:lnTo>
                <a:lnTo>
                  <a:pt x="0" y="0"/>
                </a:lnTo>
                <a:close/>
              </a:path>
            </a:pathLst>
          </a:custGeom>
          <a:blipFill>
            <a:blip r:embed="rId6"/>
            <a:stretch>
              <a:fillRect/>
            </a:stretch>
          </a:blipFill>
        </p:spPr>
      </p:sp>
      <p:sp>
        <p:nvSpPr>
          <p:cNvPr id="9" name="Freeform 9"/>
          <p:cNvSpPr/>
          <p:nvPr/>
        </p:nvSpPr>
        <p:spPr>
          <a:xfrm>
            <a:off x="302300" y="5754281"/>
            <a:ext cx="16957000" cy="1186990"/>
          </a:xfrm>
          <a:custGeom>
            <a:avLst/>
            <a:gdLst/>
            <a:ahLst/>
            <a:cxnLst/>
            <a:rect l="l" t="t" r="r" b="b"/>
            <a:pathLst>
              <a:path w="16957000" h="1186990">
                <a:moveTo>
                  <a:pt x="0" y="0"/>
                </a:moveTo>
                <a:lnTo>
                  <a:pt x="16957000" y="0"/>
                </a:lnTo>
                <a:lnTo>
                  <a:pt x="16957000" y="1186990"/>
                </a:lnTo>
                <a:lnTo>
                  <a:pt x="0" y="1186990"/>
                </a:lnTo>
                <a:lnTo>
                  <a:pt x="0" y="0"/>
                </a:lnTo>
                <a:close/>
              </a:path>
            </a:pathLst>
          </a:custGeom>
          <a:blipFill>
            <a:blip r:embed="rId7"/>
            <a:stretch>
              <a:fillRect/>
            </a:stretch>
          </a:blipFill>
        </p:spPr>
      </p:sp>
      <p:sp>
        <p:nvSpPr>
          <p:cNvPr id="10" name="Freeform 10"/>
          <p:cNvSpPr/>
          <p:nvPr/>
        </p:nvSpPr>
        <p:spPr>
          <a:xfrm>
            <a:off x="3130170" y="7865196"/>
            <a:ext cx="11301259" cy="1370278"/>
          </a:xfrm>
          <a:custGeom>
            <a:avLst/>
            <a:gdLst/>
            <a:ahLst/>
            <a:cxnLst/>
            <a:rect l="l" t="t" r="r" b="b"/>
            <a:pathLst>
              <a:path w="11301259" h="1370278">
                <a:moveTo>
                  <a:pt x="0" y="0"/>
                </a:moveTo>
                <a:lnTo>
                  <a:pt x="11301259" y="0"/>
                </a:lnTo>
                <a:lnTo>
                  <a:pt x="11301259" y="1370278"/>
                </a:lnTo>
                <a:lnTo>
                  <a:pt x="0" y="1370278"/>
                </a:lnTo>
                <a:lnTo>
                  <a:pt x="0" y="0"/>
                </a:lnTo>
                <a:close/>
              </a:path>
            </a:pathLst>
          </a:custGeom>
          <a:blipFill>
            <a:blip r:embed="rId8"/>
            <a:stretch>
              <a:fillRect/>
            </a:stretch>
          </a:blipFill>
        </p:spPr>
      </p:sp>
      <p:sp>
        <p:nvSpPr>
          <p:cNvPr id="11" name="Freeform 11"/>
          <p:cNvSpPr/>
          <p:nvPr/>
        </p:nvSpPr>
        <p:spPr>
          <a:xfrm>
            <a:off x="2500750" y="1743030"/>
            <a:ext cx="5091813" cy="2514083"/>
          </a:xfrm>
          <a:custGeom>
            <a:avLst/>
            <a:gdLst/>
            <a:ahLst/>
            <a:cxnLst/>
            <a:rect l="l" t="t" r="r" b="b"/>
            <a:pathLst>
              <a:path w="5091813" h="2514083">
                <a:moveTo>
                  <a:pt x="0" y="0"/>
                </a:moveTo>
                <a:lnTo>
                  <a:pt x="5091813" y="0"/>
                </a:lnTo>
                <a:lnTo>
                  <a:pt x="5091813" y="2514082"/>
                </a:lnTo>
                <a:lnTo>
                  <a:pt x="0" y="2514082"/>
                </a:lnTo>
                <a:lnTo>
                  <a:pt x="0" y="0"/>
                </a:lnTo>
                <a:close/>
              </a:path>
            </a:pathLst>
          </a:custGeom>
          <a:blipFill>
            <a:blip r:embed="rId9"/>
            <a:stretch>
              <a:fillRect/>
            </a:stretch>
          </a:blipFill>
        </p:spPr>
      </p:sp>
      <p:sp>
        <p:nvSpPr>
          <p:cNvPr id="12" name="TextBox 12"/>
          <p:cNvSpPr txBox="1"/>
          <p:nvPr/>
        </p:nvSpPr>
        <p:spPr>
          <a:xfrm>
            <a:off x="5808651" y="579564"/>
            <a:ext cx="6838800" cy="1241172"/>
          </a:xfrm>
          <a:prstGeom prst="rect">
            <a:avLst/>
          </a:prstGeom>
        </p:spPr>
        <p:txBody>
          <a:bodyPr lIns="0" tIns="0" rIns="0" bIns="0" rtlCol="0" anchor="t">
            <a:spAutoFit/>
          </a:bodyPr>
          <a:lstStyle/>
          <a:p>
            <a:pPr algn="ctr">
              <a:lnSpc>
                <a:spcPts val="8632"/>
              </a:lnSpc>
            </a:pPr>
            <a:r>
              <a:rPr lang="en-US" sz="10400">
                <a:solidFill>
                  <a:srgbClr val="AA8E6B"/>
                </a:solidFill>
                <a:latin typeface="TC Milo"/>
                <a:ea typeface="TC Milo"/>
                <a:cs typeface="TC Milo"/>
                <a:sym typeface="TC Milo"/>
              </a:rPr>
              <a:t>HASIL DATA</a:t>
            </a:r>
          </a:p>
        </p:txBody>
      </p:sp>
      <p:sp>
        <p:nvSpPr>
          <p:cNvPr id="13" name="TextBox 13"/>
          <p:cNvSpPr txBox="1"/>
          <p:nvPr/>
        </p:nvSpPr>
        <p:spPr>
          <a:xfrm>
            <a:off x="2002270" y="4271400"/>
            <a:ext cx="6013026" cy="1354294"/>
          </a:xfrm>
          <a:prstGeom prst="rect">
            <a:avLst/>
          </a:prstGeom>
        </p:spPr>
        <p:txBody>
          <a:bodyPr lIns="0" tIns="0" rIns="0" bIns="0" rtlCol="0" anchor="t">
            <a:spAutoFit/>
          </a:bodyPr>
          <a:lstStyle/>
          <a:p>
            <a:pPr algn="ctr">
              <a:lnSpc>
                <a:spcPts val="3481"/>
              </a:lnSpc>
              <a:spcBef>
                <a:spcPct val="0"/>
              </a:spcBef>
            </a:pPr>
            <a:r>
              <a:rPr lang="en-US" sz="2487">
                <a:solidFill>
                  <a:srgbClr val="8B674A"/>
                </a:solidFill>
                <a:latin typeface="Agrandir"/>
                <a:ea typeface="Agrandir"/>
                <a:cs typeface="Agrandir"/>
                <a:sym typeface="Agrandir"/>
              </a:rPr>
              <a:t>GRAFIK AKURASI DAN LOSSTRAINING DAN VALIDASI ROBERTA SETELAH 20 EPOCH</a:t>
            </a:r>
          </a:p>
        </p:txBody>
      </p:sp>
      <p:sp>
        <p:nvSpPr>
          <p:cNvPr id="14" name="TextBox 14"/>
          <p:cNvSpPr txBox="1"/>
          <p:nvPr/>
        </p:nvSpPr>
        <p:spPr>
          <a:xfrm>
            <a:off x="10010450" y="4101802"/>
            <a:ext cx="5274002" cy="430369"/>
          </a:xfrm>
          <a:prstGeom prst="rect">
            <a:avLst/>
          </a:prstGeom>
        </p:spPr>
        <p:txBody>
          <a:bodyPr lIns="0" tIns="0" rIns="0" bIns="0" rtlCol="0" anchor="t">
            <a:spAutoFit/>
          </a:bodyPr>
          <a:lstStyle/>
          <a:p>
            <a:pPr algn="ctr">
              <a:lnSpc>
                <a:spcPts val="3053"/>
              </a:lnSpc>
              <a:spcBef>
                <a:spcPct val="0"/>
              </a:spcBef>
            </a:pPr>
            <a:r>
              <a:rPr lang="en-US" sz="2181">
                <a:solidFill>
                  <a:srgbClr val="8B674A"/>
                </a:solidFill>
                <a:latin typeface="Agrandir"/>
                <a:ea typeface="Agrandir"/>
                <a:cs typeface="Agrandir"/>
                <a:sym typeface="Agrandir"/>
              </a:rPr>
              <a:t>HASIL AKURASI PADA DATA TES</a:t>
            </a:r>
          </a:p>
        </p:txBody>
      </p:sp>
      <p:sp>
        <p:nvSpPr>
          <p:cNvPr id="15" name="TextBox 15"/>
          <p:cNvSpPr txBox="1"/>
          <p:nvPr/>
        </p:nvSpPr>
        <p:spPr>
          <a:xfrm>
            <a:off x="5924453" y="7093671"/>
            <a:ext cx="5274002" cy="811369"/>
          </a:xfrm>
          <a:prstGeom prst="rect">
            <a:avLst/>
          </a:prstGeom>
        </p:spPr>
        <p:txBody>
          <a:bodyPr lIns="0" tIns="0" rIns="0" bIns="0" rtlCol="0" anchor="t">
            <a:spAutoFit/>
          </a:bodyPr>
          <a:lstStyle/>
          <a:p>
            <a:pPr algn="ctr">
              <a:lnSpc>
                <a:spcPts val="3053"/>
              </a:lnSpc>
            </a:pPr>
            <a:r>
              <a:rPr lang="en-US" sz="2181">
                <a:solidFill>
                  <a:srgbClr val="8B674A"/>
                </a:solidFill>
                <a:latin typeface="Agrandir"/>
                <a:ea typeface="Agrandir"/>
                <a:cs typeface="Agrandir"/>
                <a:sym typeface="Agrandir"/>
              </a:rPr>
              <a:t>CONTOH KLASIFIKASI EMOSI DARI TEKS</a:t>
            </a:r>
          </a:p>
          <a:p>
            <a:pPr algn="ctr">
              <a:lnSpc>
                <a:spcPts val="3053"/>
              </a:lnSpc>
              <a:spcBef>
                <a:spcPct val="0"/>
              </a:spcBef>
            </a:pPr>
            <a:endParaRPr lang="en-US" sz="2181">
              <a:solidFill>
                <a:srgbClr val="8B674A"/>
              </a:solidFill>
              <a:latin typeface="Agrandir"/>
              <a:ea typeface="Agrandir"/>
              <a:cs typeface="Agrandir"/>
              <a:sym typeface="Agrandir"/>
            </a:endParaRPr>
          </a:p>
        </p:txBody>
      </p:sp>
      <p:sp>
        <p:nvSpPr>
          <p:cNvPr id="16" name="TextBox 16"/>
          <p:cNvSpPr txBox="1"/>
          <p:nvPr/>
        </p:nvSpPr>
        <p:spPr>
          <a:xfrm>
            <a:off x="5924453" y="9359299"/>
            <a:ext cx="5274002" cy="811369"/>
          </a:xfrm>
          <a:prstGeom prst="rect">
            <a:avLst/>
          </a:prstGeom>
        </p:spPr>
        <p:txBody>
          <a:bodyPr lIns="0" tIns="0" rIns="0" bIns="0" rtlCol="0" anchor="t">
            <a:spAutoFit/>
          </a:bodyPr>
          <a:lstStyle/>
          <a:p>
            <a:pPr algn="ctr">
              <a:lnSpc>
                <a:spcPts val="3053"/>
              </a:lnSpc>
              <a:spcBef>
                <a:spcPct val="0"/>
              </a:spcBef>
            </a:pPr>
            <a:r>
              <a:rPr lang="en-US" sz="2181">
                <a:solidFill>
                  <a:srgbClr val="8B674A"/>
                </a:solidFill>
                <a:latin typeface="Agrandir"/>
                <a:ea typeface="Agrandir"/>
                <a:cs typeface="Agrandir"/>
                <a:sym typeface="Agrandir"/>
              </a:rPr>
              <a:t>CONTOH OUTPUT GEMMA SETELAH FINE TUNING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479494">
            <a:off x="-1261156" y="-3051836"/>
            <a:ext cx="20810311" cy="16390673"/>
          </a:xfrm>
          <a:custGeom>
            <a:avLst/>
            <a:gdLst/>
            <a:ahLst/>
            <a:cxnLst/>
            <a:rect l="l" t="t" r="r" b="b"/>
            <a:pathLst>
              <a:path w="20810311" h="16390673">
                <a:moveTo>
                  <a:pt x="16955331" y="16390672"/>
                </a:moveTo>
                <a:lnTo>
                  <a:pt x="0" y="9537373"/>
                </a:lnTo>
                <a:lnTo>
                  <a:pt x="3854981" y="0"/>
                </a:lnTo>
                <a:lnTo>
                  <a:pt x="20810312" y="6853299"/>
                </a:lnTo>
                <a:lnTo>
                  <a:pt x="16955331" y="16390672"/>
                </a:lnTo>
                <a:close/>
              </a:path>
            </a:pathLst>
          </a:custGeom>
          <a:blipFill>
            <a:blip r:embed="rId2"/>
            <a:stretch>
              <a:fillRect l="-33967" t="-57690" r="-52333"/>
            </a:stretch>
          </a:blipFill>
        </p:spPr>
      </p:sp>
      <p:sp>
        <p:nvSpPr>
          <p:cNvPr id="3" name="Freeform 3"/>
          <p:cNvSpPr/>
          <p:nvPr/>
        </p:nvSpPr>
        <p:spPr>
          <a:xfrm rot="-5013322">
            <a:off x="-7621579" y="911225"/>
            <a:ext cx="11211325" cy="8464551"/>
          </a:xfrm>
          <a:custGeom>
            <a:avLst/>
            <a:gdLst/>
            <a:ahLst/>
            <a:cxnLst/>
            <a:rect l="l" t="t" r="r" b="b"/>
            <a:pathLst>
              <a:path w="11211325" h="8464551">
                <a:moveTo>
                  <a:pt x="0" y="0"/>
                </a:moveTo>
                <a:lnTo>
                  <a:pt x="11211325" y="0"/>
                </a:lnTo>
                <a:lnTo>
                  <a:pt x="11211325" y="8464550"/>
                </a:lnTo>
                <a:lnTo>
                  <a:pt x="0" y="8464550"/>
                </a:lnTo>
                <a:lnTo>
                  <a:pt x="0" y="0"/>
                </a:lnTo>
                <a:close/>
              </a:path>
            </a:pathLst>
          </a:custGeom>
          <a:blipFill>
            <a:blip r:embed="rId3"/>
            <a:stretch>
              <a:fillRect/>
            </a:stretch>
          </a:blipFill>
        </p:spPr>
      </p:sp>
      <p:sp>
        <p:nvSpPr>
          <p:cNvPr id="4" name="Freeform 4"/>
          <p:cNvSpPr/>
          <p:nvPr/>
        </p:nvSpPr>
        <p:spPr>
          <a:xfrm rot="-5013322" flipH="1" flipV="1">
            <a:off x="14698254" y="911225"/>
            <a:ext cx="11211325" cy="8464551"/>
          </a:xfrm>
          <a:custGeom>
            <a:avLst/>
            <a:gdLst/>
            <a:ahLst/>
            <a:cxnLst/>
            <a:rect l="l" t="t" r="r" b="b"/>
            <a:pathLst>
              <a:path w="11211325" h="8464551">
                <a:moveTo>
                  <a:pt x="11211325" y="8464550"/>
                </a:moveTo>
                <a:lnTo>
                  <a:pt x="0" y="8464550"/>
                </a:lnTo>
                <a:lnTo>
                  <a:pt x="0" y="0"/>
                </a:lnTo>
                <a:lnTo>
                  <a:pt x="11211325" y="0"/>
                </a:lnTo>
                <a:lnTo>
                  <a:pt x="11211325" y="8464550"/>
                </a:lnTo>
                <a:close/>
              </a:path>
            </a:pathLst>
          </a:custGeom>
          <a:blipFill>
            <a:blip r:embed="rId3"/>
            <a:stretch>
              <a:fillRect/>
            </a:stretch>
          </a:blipFill>
        </p:spPr>
      </p:sp>
      <p:sp>
        <p:nvSpPr>
          <p:cNvPr id="5" name="Freeform 5"/>
          <p:cNvSpPr/>
          <p:nvPr/>
        </p:nvSpPr>
        <p:spPr>
          <a:xfrm rot="5259839">
            <a:off x="8184428" y="-1899309"/>
            <a:ext cx="2338842" cy="6396223"/>
          </a:xfrm>
          <a:custGeom>
            <a:avLst/>
            <a:gdLst/>
            <a:ahLst/>
            <a:cxnLst/>
            <a:rect l="l" t="t" r="r" b="b"/>
            <a:pathLst>
              <a:path w="2338842" h="6396223">
                <a:moveTo>
                  <a:pt x="0" y="0"/>
                </a:moveTo>
                <a:lnTo>
                  <a:pt x="2338841" y="0"/>
                </a:lnTo>
                <a:lnTo>
                  <a:pt x="2338841" y="6396224"/>
                </a:lnTo>
                <a:lnTo>
                  <a:pt x="0" y="6396224"/>
                </a:lnTo>
                <a:lnTo>
                  <a:pt x="0" y="0"/>
                </a:lnTo>
                <a:close/>
              </a:path>
            </a:pathLst>
          </a:custGeom>
          <a:blipFill>
            <a:blip r:embed="rId4"/>
            <a:stretch>
              <a:fillRect/>
            </a:stretch>
          </a:blipFill>
        </p:spPr>
      </p:sp>
      <p:sp>
        <p:nvSpPr>
          <p:cNvPr id="6" name="Freeform 6"/>
          <p:cNvSpPr/>
          <p:nvPr/>
        </p:nvSpPr>
        <p:spPr>
          <a:xfrm>
            <a:off x="-679343" y="3047102"/>
            <a:ext cx="18967343" cy="9553910"/>
          </a:xfrm>
          <a:custGeom>
            <a:avLst/>
            <a:gdLst/>
            <a:ahLst/>
            <a:cxnLst/>
            <a:rect l="l" t="t" r="r" b="b"/>
            <a:pathLst>
              <a:path w="18967343" h="9553910">
                <a:moveTo>
                  <a:pt x="0" y="0"/>
                </a:moveTo>
                <a:lnTo>
                  <a:pt x="18967343" y="0"/>
                </a:lnTo>
                <a:lnTo>
                  <a:pt x="18967343" y="9553910"/>
                </a:lnTo>
                <a:lnTo>
                  <a:pt x="0" y="9553910"/>
                </a:lnTo>
                <a:lnTo>
                  <a:pt x="0" y="0"/>
                </a:lnTo>
                <a:close/>
              </a:path>
            </a:pathLst>
          </a:custGeom>
          <a:blipFill>
            <a:blip r:embed="rId5"/>
            <a:stretch>
              <a:fillRect l="-31571" r="-31571"/>
            </a:stretch>
          </a:blipFill>
        </p:spPr>
      </p:sp>
      <p:sp>
        <p:nvSpPr>
          <p:cNvPr id="7" name="TextBox 7"/>
          <p:cNvSpPr txBox="1"/>
          <p:nvPr/>
        </p:nvSpPr>
        <p:spPr>
          <a:xfrm>
            <a:off x="2054414" y="3307453"/>
            <a:ext cx="14125544" cy="4628710"/>
          </a:xfrm>
          <a:prstGeom prst="rect">
            <a:avLst/>
          </a:prstGeom>
        </p:spPr>
        <p:txBody>
          <a:bodyPr lIns="0" tIns="0" rIns="0" bIns="0" rtlCol="0" anchor="t">
            <a:spAutoFit/>
          </a:bodyPr>
          <a:lstStyle/>
          <a:p>
            <a:pPr algn="ctr">
              <a:lnSpc>
                <a:spcPts val="5165"/>
              </a:lnSpc>
            </a:pPr>
            <a:r>
              <a:rPr lang="en-US" sz="3689" b="1">
                <a:solidFill>
                  <a:srgbClr val="AA8E6B"/>
                </a:solidFill>
                <a:latin typeface="Agrandir Bold"/>
                <a:ea typeface="Agrandir Bold"/>
                <a:cs typeface="Agrandir Bold"/>
                <a:sym typeface="Agrandir Bold"/>
              </a:rPr>
              <a:t>RoBERTa sebagai model transformer telah menunjukkan potensi yang tinggi dalam mengklasifikasi emosi dan perasaan pengguna melalui tulisan harian pengguna, integrasi nya dengan LLM seperti gemma yang dilatih dengan dataset konseling diharapkan dapat menjadi sistem yang baik dalam membuat para pengguna memperhatikan kesehatan mental</a:t>
            </a:r>
          </a:p>
        </p:txBody>
      </p:sp>
      <p:sp>
        <p:nvSpPr>
          <p:cNvPr id="8" name="TextBox 8"/>
          <p:cNvSpPr txBox="1"/>
          <p:nvPr/>
        </p:nvSpPr>
        <p:spPr>
          <a:xfrm>
            <a:off x="5142054" y="849697"/>
            <a:ext cx="8003892" cy="1241113"/>
          </a:xfrm>
          <a:prstGeom prst="rect">
            <a:avLst/>
          </a:prstGeom>
        </p:spPr>
        <p:txBody>
          <a:bodyPr lIns="0" tIns="0" rIns="0" bIns="0" rtlCol="0" anchor="t">
            <a:spAutoFit/>
          </a:bodyPr>
          <a:lstStyle/>
          <a:p>
            <a:pPr algn="ctr">
              <a:lnSpc>
                <a:spcPts val="8632"/>
              </a:lnSpc>
            </a:pPr>
            <a:r>
              <a:rPr lang="en-US" sz="10400">
                <a:solidFill>
                  <a:srgbClr val="201E20"/>
                </a:solidFill>
                <a:latin typeface="TC Milo"/>
                <a:ea typeface="TC Milo"/>
                <a:cs typeface="TC Milo"/>
                <a:sym typeface="TC Milo"/>
              </a:rPr>
              <a:t>KESIMPULAN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273</Words>
  <Application>Microsoft Office PowerPoint</Application>
  <PresentationFormat>Custom</PresentationFormat>
  <Paragraphs>36</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Chewy</vt:lpstr>
      <vt:lpstr>Agrandir</vt:lpstr>
      <vt:lpstr>Agrandir Bold</vt:lpstr>
      <vt:lpstr>TC Milo</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Tugas Presentasi</dc:title>
  <cp:lastModifiedBy>ACER NOTEBOOK</cp:lastModifiedBy>
  <cp:revision>3</cp:revision>
  <dcterms:created xsi:type="dcterms:W3CDTF">2006-08-16T00:00:00Z</dcterms:created>
  <dcterms:modified xsi:type="dcterms:W3CDTF">2024-12-14T16:27:19Z</dcterms:modified>
  <dc:identifier>DAGZPywwTY4</dc:identifier>
</cp:coreProperties>
</file>

<file path=docProps/thumbnail.jpeg>
</file>